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74"/>
  </p:notesMasterIdLst>
  <p:sldIdLst>
    <p:sldId id="256" r:id="rId2"/>
    <p:sldId id="408" r:id="rId3"/>
    <p:sldId id="294" r:id="rId4"/>
    <p:sldId id="410" r:id="rId5"/>
    <p:sldId id="411" r:id="rId6"/>
    <p:sldId id="412" r:id="rId7"/>
    <p:sldId id="413" r:id="rId8"/>
    <p:sldId id="414" r:id="rId9"/>
    <p:sldId id="415" r:id="rId10"/>
    <p:sldId id="416" r:id="rId11"/>
    <p:sldId id="417" r:id="rId12"/>
    <p:sldId id="409" r:id="rId13"/>
    <p:sldId id="407" r:id="rId14"/>
    <p:sldId id="421" r:id="rId15"/>
    <p:sldId id="403" r:id="rId16"/>
    <p:sldId id="419" r:id="rId17"/>
    <p:sldId id="424" r:id="rId18"/>
    <p:sldId id="418" r:id="rId19"/>
    <p:sldId id="404" r:id="rId20"/>
    <p:sldId id="425" r:id="rId21"/>
    <p:sldId id="426" r:id="rId22"/>
    <p:sldId id="427" r:id="rId23"/>
    <p:sldId id="428" r:id="rId24"/>
    <p:sldId id="429" r:id="rId25"/>
    <p:sldId id="430" r:id="rId26"/>
    <p:sldId id="431" r:id="rId27"/>
    <p:sldId id="432" r:id="rId28"/>
    <p:sldId id="434" r:id="rId29"/>
    <p:sldId id="435" r:id="rId30"/>
    <p:sldId id="405" r:id="rId31"/>
    <p:sldId id="446" r:id="rId32"/>
    <p:sldId id="436" r:id="rId33"/>
    <p:sldId id="437" r:id="rId34"/>
    <p:sldId id="438" r:id="rId35"/>
    <p:sldId id="406" r:id="rId36"/>
    <p:sldId id="439" r:id="rId37"/>
    <p:sldId id="450" r:id="rId38"/>
    <p:sldId id="422" r:id="rId39"/>
    <p:sldId id="423" r:id="rId40"/>
    <p:sldId id="442" r:id="rId41"/>
    <p:sldId id="443" r:id="rId42"/>
    <p:sldId id="455" r:id="rId43"/>
    <p:sldId id="444" r:id="rId44"/>
    <p:sldId id="440" r:id="rId45"/>
    <p:sldId id="445" r:id="rId46"/>
    <p:sldId id="441" r:id="rId47"/>
    <p:sldId id="448" r:id="rId48"/>
    <p:sldId id="458" r:id="rId49"/>
    <p:sldId id="459" r:id="rId50"/>
    <p:sldId id="460" r:id="rId51"/>
    <p:sldId id="461" r:id="rId52"/>
    <p:sldId id="462" r:id="rId53"/>
    <p:sldId id="463" r:id="rId54"/>
    <p:sldId id="464" r:id="rId55"/>
    <p:sldId id="465" r:id="rId56"/>
    <p:sldId id="466" r:id="rId57"/>
    <p:sldId id="467" r:id="rId58"/>
    <p:sldId id="468" r:id="rId59"/>
    <p:sldId id="469" r:id="rId60"/>
    <p:sldId id="470" r:id="rId61"/>
    <p:sldId id="471" r:id="rId62"/>
    <p:sldId id="472" r:id="rId63"/>
    <p:sldId id="473" r:id="rId64"/>
    <p:sldId id="474" r:id="rId65"/>
    <p:sldId id="475" r:id="rId66"/>
    <p:sldId id="476" r:id="rId67"/>
    <p:sldId id="477" r:id="rId68"/>
    <p:sldId id="478" r:id="rId69"/>
    <p:sldId id="479" r:id="rId70"/>
    <p:sldId id="480" r:id="rId71"/>
    <p:sldId id="481" r:id="rId72"/>
    <p:sldId id="482" r:id="rId7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D347B6-4846-4441-97E2-77F66C07FF02}">
  <a:tblStyle styleId="{C3D347B6-4846-4441-97E2-77F66C07FF02}" styleName="Table_0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EF4E7"/>
          </a:solidFill>
        </a:fill>
      </a:tcStyle>
    </a:wholeTbl>
    <a:band1H>
      <a:tcTxStyle/>
      <a:tcStyle>
        <a:tcBdr/>
        <a:fill>
          <a:solidFill>
            <a:srgbClr val="DBE9C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BE9C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3868"/>
    <p:restoredTop sz="94715"/>
  </p:normalViewPr>
  <p:slideViewPr>
    <p:cSldViewPr snapToGrid="0" snapToObjects="1" showGuides="1">
      <p:cViewPr varScale="1">
        <p:scale>
          <a:sx n="122" d="100"/>
          <a:sy n="122" d="100"/>
        </p:scale>
        <p:origin x="304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2650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2"/>
          <p:cNvGrpSpPr/>
          <p:nvPr/>
        </p:nvGrpSpPr>
        <p:grpSpPr>
          <a:xfrm>
            <a:off x="9869214" y="-8467"/>
            <a:ext cx="2319611" cy="6866470"/>
            <a:chOff x="9869214" y="-8467"/>
            <a:chExt cx="2319611" cy="6866470"/>
          </a:xfrm>
        </p:grpSpPr>
        <p:cxnSp>
          <p:nvCxnSpPr>
            <p:cNvPr id="28" name="Google Shape;28;p2"/>
            <p:cNvCxnSpPr/>
            <p:nvPr/>
          </p:nvCxnSpPr>
          <p:spPr>
            <a:xfrm>
              <a:off x="10602366" y="0"/>
              <a:ext cx="1219200" cy="6858000"/>
            </a:xfrm>
            <a:prstGeom prst="straightConnector1">
              <a:avLst/>
            </a:prstGeom>
            <a:noFill/>
            <a:ln w="28575" cap="flat" cmpd="sng">
              <a:solidFill>
                <a:srgbClr val="BFE47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" name="Google Shape;29;p2"/>
            <p:cNvCxnSpPr/>
            <p:nvPr/>
          </p:nvCxnSpPr>
          <p:spPr>
            <a:xfrm flipH="1">
              <a:off x="9869214" y="3744473"/>
              <a:ext cx="2319611" cy="3113527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0" name="Google Shape;30;p2"/>
            <p:cNvSpPr/>
            <p:nvPr/>
          </p:nvSpPr>
          <p:spPr>
            <a:xfrm>
              <a:off x="10898730" y="-8464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4852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94852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06515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2" name="Google Shape;32;p2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4705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56E2B"/>
              </a:buClr>
              <a:buSzPts val="1400"/>
              <a:buFont typeface="Calibri"/>
              <a:buNone/>
              <a:defRPr sz="5400" b="1" i="0" u="none" strike="noStrike" cap="none">
                <a:solidFill>
                  <a:srgbClr val="056E2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None/>
              <a:defRPr sz="36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960"/>
              <a:buFont typeface="Noto Sans Symbols"/>
              <a:buNone/>
              <a:defRPr sz="2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Courier New"/>
              <a:buNone/>
              <a:defRPr sz="2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dt" idx="10"/>
          </p:nvPr>
        </p:nvSpPr>
        <p:spPr>
          <a:xfrm>
            <a:off x="8391009" y="6455702"/>
            <a:ext cx="115305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7" name="Google Shape;37;p2"/>
          <p:cNvSpPr txBox="1">
            <a:spLocks noGrp="1"/>
          </p:cNvSpPr>
          <p:nvPr>
            <p:ph type="ftr" idx="11"/>
          </p:nvPr>
        </p:nvSpPr>
        <p:spPr>
          <a:xfrm>
            <a:off x="677334" y="6455702"/>
            <a:ext cx="74954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8" name="Google Shape;38;p2"/>
          <p:cNvSpPr txBox="1">
            <a:spLocks noGrp="1"/>
          </p:cNvSpPr>
          <p:nvPr>
            <p:ph type="sldNum" idx="12"/>
          </p:nvPr>
        </p:nvSpPr>
        <p:spPr>
          <a:xfrm>
            <a:off x="9762249" y="645570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 txBox="1"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56E2B"/>
              </a:buClr>
              <a:buSzPts val="1400"/>
              <a:buFont typeface="Calibri"/>
              <a:buNone/>
              <a:defRPr sz="4800" b="1" i="0" u="none" strike="noStrike" cap="none">
                <a:solidFill>
                  <a:srgbClr val="056E2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None/>
              <a:defRPr sz="32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96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Courier New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dt" idx="10"/>
          </p:nvPr>
        </p:nvSpPr>
        <p:spPr>
          <a:xfrm>
            <a:off x="8391009" y="6455702"/>
            <a:ext cx="115305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ftr" idx="11"/>
          </p:nvPr>
        </p:nvSpPr>
        <p:spPr>
          <a:xfrm>
            <a:off x="677334" y="6455702"/>
            <a:ext cx="74954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sldNum" idx="12"/>
          </p:nvPr>
        </p:nvSpPr>
        <p:spPr>
          <a:xfrm>
            <a:off x="9762249" y="645570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>
            <a:off x="677333" y="23808"/>
            <a:ext cx="9809691" cy="919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56E2B"/>
              </a:buClr>
              <a:buSzPts val="1400"/>
              <a:buFont typeface="Calibri"/>
              <a:buNone/>
              <a:defRPr sz="4000" b="1" i="0" u="none" strike="noStrike" cap="none">
                <a:solidFill>
                  <a:srgbClr val="056E2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body" idx="1"/>
          </p:nvPr>
        </p:nvSpPr>
        <p:spPr>
          <a:xfrm>
            <a:off x="675745" y="1094087"/>
            <a:ext cx="4752782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None/>
              <a:defRPr sz="2400" b="1" i="1" u="none" strike="noStrike" cap="none">
                <a:solidFill>
                  <a:srgbClr val="6C911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960"/>
              <a:buFont typeface="Noto Sans Symbols"/>
              <a:buNone/>
              <a:defRPr sz="2000" b="1" i="0" u="none" strike="noStrike" cap="none">
                <a:solidFill>
                  <a:srgbClr val="48611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Courier New"/>
              <a:buNone/>
              <a:defRPr sz="1800" b="1" i="0" u="none" strike="noStrike" cap="none">
                <a:solidFill>
                  <a:srgbClr val="6C911C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2"/>
          </p:nvPr>
        </p:nvSpPr>
        <p:spPr>
          <a:xfrm>
            <a:off x="675743" y="1848350"/>
            <a:ext cx="4752783" cy="438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7084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❑"/>
              <a:defRPr sz="3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5306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960"/>
              <a:buFont typeface="Noto Sans Symbols"/>
              <a:buChar char="▪"/>
              <a:defRPr sz="2800" b="0" i="0" u="none" strike="noStrike" cap="none">
                <a:solidFill>
                  <a:srgbClr val="48611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3528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Courier New"/>
              <a:buChar char="o"/>
              <a:defRPr sz="2400" b="0" i="0" u="none" strike="noStrike" cap="none">
                <a:solidFill>
                  <a:srgbClr val="6C911C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1750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1750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✓"/>
              <a:defRPr sz="2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body" idx="3"/>
          </p:nvPr>
        </p:nvSpPr>
        <p:spPr>
          <a:xfrm>
            <a:off x="5731320" y="1094087"/>
            <a:ext cx="4714267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None/>
              <a:defRPr sz="2400" b="1" i="1" u="none" strike="noStrike" cap="none">
                <a:solidFill>
                  <a:srgbClr val="6C911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960"/>
              <a:buFont typeface="Noto Sans Symbols"/>
              <a:buNone/>
              <a:defRPr sz="2000" b="1" i="0" u="none" strike="noStrike" cap="none">
                <a:solidFill>
                  <a:srgbClr val="48611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Courier New"/>
              <a:buNone/>
              <a:defRPr sz="1800" b="1" i="0" u="none" strike="noStrike" cap="none">
                <a:solidFill>
                  <a:srgbClr val="6C911C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body" idx="4"/>
          </p:nvPr>
        </p:nvSpPr>
        <p:spPr>
          <a:xfrm>
            <a:off x="5731321" y="1859925"/>
            <a:ext cx="4714266" cy="438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7084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❑"/>
              <a:defRPr sz="3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5306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960"/>
              <a:buFont typeface="Noto Sans Symbols"/>
              <a:buChar char="▪"/>
              <a:defRPr sz="2800" b="0" i="0" u="none" strike="noStrike" cap="none">
                <a:solidFill>
                  <a:srgbClr val="48611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3528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Courier New"/>
              <a:buChar char="o"/>
              <a:defRPr sz="2400" b="0" i="0" u="none" strike="noStrike" cap="none">
                <a:solidFill>
                  <a:srgbClr val="6C911C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1750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1750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✓"/>
              <a:defRPr sz="2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0" name="Google Shape;70;p7"/>
          <p:cNvSpPr txBox="1">
            <a:spLocks noGrp="1"/>
          </p:cNvSpPr>
          <p:nvPr>
            <p:ph type="dt" idx="10"/>
          </p:nvPr>
        </p:nvSpPr>
        <p:spPr>
          <a:xfrm>
            <a:off x="8391009" y="6455702"/>
            <a:ext cx="115305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ftr" idx="11"/>
          </p:nvPr>
        </p:nvSpPr>
        <p:spPr>
          <a:xfrm>
            <a:off x="677334" y="6455702"/>
            <a:ext cx="74954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9762249" y="645570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3" name="Google Shape;73;p7"/>
          <p:cNvCxnSpPr/>
          <p:nvPr/>
        </p:nvCxnSpPr>
        <p:spPr>
          <a:xfrm>
            <a:off x="5575561" y="1085850"/>
            <a:ext cx="0" cy="5143499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7"/>
          <p:cNvCxnSpPr/>
          <p:nvPr/>
        </p:nvCxnSpPr>
        <p:spPr>
          <a:xfrm>
            <a:off x="675744" y="1759349"/>
            <a:ext cx="9769843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preserve="1" userDrawn="1">
  <p:cSld name="1_Comparis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>
            <a:off x="677333" y="23808"/>
            <a:ext cx="9809691" cy="919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56E2B"/>
              </a:buClr>
              <a:buSzPts val="1400"/>
              <a:buFont typeface="Calibri"/>
              <a:buNone/>
              <a:defRPr sz="4000" b="1" i="0" u="none" strike="noStrike" cap="none">
                <a:solidFill>
                  <a:srgbClr val="056E2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2"/>
          </p:nvPr>
        </p:nvSpPr>
        <p:spPr>
          <a:xfrm>
            <a:off x="675743" y="1157754"/>
            <a:ext cx="4752783" cy="5071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7084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❑"/>
              <a:defRPr sz="3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5306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960"/>
              <a:buFont typeface="Noto Sans Symbols"/>
              <a:buChar char="▪"/>
              <a:defRPr sz="2800" b="0" i="0" u="none" strike="noStrike" cap="none">
                <a:solidFill>
                  <a:srgbClr val="48611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3528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Courier New"/>
              <a:buChar char="o"/>
              <a:defRPr sz="2400" b="0" i="0" u="none" strike="noStrike" cap="none">
                <a:solidFill>
                  <a:srgbClr val="6C911C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1750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1750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✓"/>
              <a:defRPr sz="2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dirty="0"/>
          </a:p>
        </p:txBody>
      </p:sp>
      <p:sp>
        <p:nvSpPr>
          <p:cNvPr id="69" name="Google Shape;69;p7"/>
          <p:cNvSpPr txBox="1">
            <a:spLocks noGrp="1"/>
          </p:cNvSpPr>
          <p:nvPr>
            <p:ph type="body" idx="4"/>
          </p:nvPr>
        </p:nvSpPr>
        <p:spPr>
          <a:xfrm>
            <a:off x="5731321" y="1169327"/>
            <a:ext cx="4714266" cy="507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7084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❑"/>
              <a:defRPr sz="3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5306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960"/>
              <a:buFont typeface="Noto Sans Symbols"/>
              <a:buChar char="▪"/>
              <a:defRPr sz="2800" b="0" i="0" u="none" strike="noStrike" cap="none">
                <a:solidFill>
                  <a:srgbClr val="48611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3528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Courier New"/>
              <a:buChar char="o"/>
              <a:defRPr sz="2400" b="0" i="0" u="none" strike="noStrike" cap="none">
                <a:solidFill>
                  <a:srgbClr val="6C911C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1750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1750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✓"/>
              <a:defRPr sz="2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0" name="Google Shape;70;p7"/>
          <p:cNvSpPr txBox="1">
            <a:spLocks noGrp="1"/>
          </p:cNvSpPr>
          <p:nvPr>
            <p:ph type="dt" idx="10"/>
          </p:nvPr>
        </p:nvSpPr>
        <p:spPr>
          <a:xfrm>
            <a:off x="8391009" y="6455702"/>
            <a:ext cx="115305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ftr" idx="11"/>
          </p:nvPr>
        </p:nvSpPr>
        <p:spPr>
          <a:xfrm>
            <a:off x="677334" y="6455702"/>
            <a:ext cx="74954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9762249" y="645570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3" name="Google Shape;73;p7"/>
          <p:cNvCxnSpPr/>
          <p:nvPr/>
        </p:nvCxnSpPr>
        <p:spPr>
          <a:xfrm>
            <a:off x="5575561" y="1085850"/>
            <a:ext cx="0" cy="5143499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326482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preserve="1" userDrawn="1">
  <p:cSld name="Conte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>
            <a:off x="677333" y="23808"/>
            <a:ext cx="9809691" cy="919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56E2B"/>
              </a:buClr>
              <a:buSzPts val="1400"/>
              <a:buFont typeface="Calibri"/>
              <a:buNone/>
              <a:defRPr sz="4000" b="1" i="0" u="none" strike="noStrike" cap="none">
                <a:solidFill>
                  <a:srgbClr val="056E2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2"/>
          </p:nvPr>
        </p:nvSpPr>
        <p:spPr>
          <a:xfrm>
            <a:off x="687935" y="1157754"/>
            <a:ext cx="9769844" cy="5071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7084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❑"/>
              <a:defRPr sz="3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5306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960"/>
              <a:buFont typeface="Noto Sans Symbols"/>
              <a:buChar char="▪"/>
              <a:defRPr sz="2800" b="0" i="0" u="none" strike="noStrike" cap="none">
                <a:solidFill>
                  <a:srgbClr val="48611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3528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Courier New"/>
              <a:buChar char="o"/>
              <a:defRPr sz="2400" b="0" i="0" u="none" strike="noStrike" cap="none">
                <a:solidFill>
                  <a:srgbClr val="6C911C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1750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1750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✓"/>
              <a:defRPr sz="2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dirty="0"/>
          </a:p>
        </p:txBody>
      </p:sp>
      <p:sp>
        <p:nvSpPr>
          <p:cNvPr id="70" name="Google Shape;70;p7"/>
          <p:cNvSpPr txBox="1">
            <a:spLocks noGrp="1"/>
          </p:cNvSpPr>
          <p:nvPr>
            <p:ph type="dt" idx="10"/>
          </p:nvPr>
        </p:nvSpPr>
        <p:spPr>
          <a:xfrm>
            <a:off x="8391009" y="6455702"/>
            <a:ext cx="115305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ftr" idx="11"/>
          </p:nvPr>
        </p:nvSpPr>
        <p:spPr>
          <a:xfrm>
            <a:off x="677334" y="6455702"/>
            <a:ext cx="74954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9762249" y="645570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2005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preserve="1" userDrawn="1">
  <p:cSld name="2-Righ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>
            <a:off x="677333" y="23808"/>
            <a:ext cx="9809691" cy="919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56E2B"/>
              </a:buClr>
              <a:buSzPts val="1400"/>
              <a:buFont typeface="Calibri"/>
              <a:buNone/>
              <a:defRPr sz="4000" b="1" i="0" u="none" strike="noStrike" cap="none">
                <a:solidFill>
                  <a:srgbClr val="056E2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2"/>
          </p:nvPr>
        </p:nvSpPr>
        <p:spPr>
          <a:xfrm>
            <a:off x="675744" y="1157754"/>
            <a:ext cx="3862390" cy="5071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7084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❑"/>
              <a:defRPr sz="3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5306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960"/>
              <a:buFont typeface="Noto Sans Symbols"/>
              <a:buChar char="▪"/>
              <a:defRPr sz="2800" b="0" i="0" u="none" strike="noStrike" cap="none">
                <a:solidFill>
                  <a:srgbClr val="48611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3528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Courier New"/>
              <a:buChar char="o"/>
              <a:defRPr sz="2400" b="0" i="0" u="none" strike="noStrike" cap="none">
                <a:solidFill>
                  <a:srgbClr val="6C911C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1750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1750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✓"/>
              <a:defRPr sz="2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dirty="0"/>
          </a:p>
        </p:txBody>
      </p:sp>
      <p:sp>
        <p:nvSpPr>
          <p:cNvPr id="69" name="Google Shape;69;p7"/>
          <p:cNvSpPr txBox="1">
            <a:spLocks noGrp="1"/>
          </p:cNvSpPr>
          <p:nvPr>
            <p:ph type="body" idx="4"/>
          </p:nvPr>
        </p:nvSpPr>
        <p:spPr>
          <a:xfrm>
            <a:off x="4851907" y="1169327"/>
            <a:ext cx="5593680" cy="507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7084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❑"/>
              <a:defRPr sz="3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5306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960"/>
              <a:buFont typeface="Noto Sans Symbols"/>
              <a:buChar char="▪"/>
              <a:defRPr sz="2800" b="0" i="0" u="none" strike="noStrike" cap="none">
                <a:solidFill>
                  <a:srgbClr val="48611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3528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Courier New"/>
              <a:buChar char="o"/>
              <a:defRPr sz="2400" b="0" i="0" u="none" strike="noStrike" cap="none">
                <a:solidFill>
                  <a:srgbClr val="6C911C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1750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1750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✓"/>
              <a:defRPr sz="2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dirty="0"/>
          </a:p>
        </p:txBody>
      </p:sp>
      <p:sp>
        <p:nvSpPr>
          <p:cNvPr id="70" name="Google Shape;70;p7"/>
          <p:cNvSpPr txBox="1">
            <a:spLocks noGrp="1"/>
          </p:cNvSpPr>
          <p:nvPr>
            <p:ph type="dt" idx="10"/>
          </p:nvPr>
        </p:nvSpPr>
        <p:spPr>
          <a:xfrm>
            <a:off x="8391009" y="6455702"/>
            <a:ext cx="115305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ftr" idx="11"/>
          </p:nvPr>
        </p:nvSpPr>
        <p:spPr>
          <a:xfrm>
            <a:off x="677334" y="6455702"/>
            <a:ext cx="74954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9762249" y="645570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3" name="Google Shape;73;p7"/>
          <p:cNvCxnSpPr/>
          <p:nvPr/>
        </p:nvCxnSpPr>
        <p:spPr>
          <a:xfrm>
            <a:off x="4695020" y="1085850"/>
            <a:ext cx="0" cy="5143499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536356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preserve="1" userDrawn="1">
  <p:cSld name="2-lef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>
            <a:off x="677333" y="23808"/>
            <a:ext cx="9809691" cy="919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56E2B"/>
              </a:buClr>
              <a:buSzPts val="1400"/>
              <a:buFont typeface="Calibri"/>
              <a:buNone/>
              <a:defRPr sz="4000" b="1" i="0" u="none" strike="noStrike" cap="none">
                <a:solidFill>
                  <a:srgbClr val="056E2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2"/>
          </p:nvPr>
        </p:nvSpPr>
        <p:spPr>
          <a:xfrm>
            <a:off x="675743" y="1157754"/>
            <a:ext cx="6011893" cy="5071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7084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❑"/>
              <a:defRPr sz="3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5306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960"/>
              <a:buFont typeface="Noto Sans Symbols"/>
              <a:buChar char="▪"/>
              <a:defRPr sz="2800" b="0" i="0" u="none" strike="noStrike" cap="none">
                <a:solidFill>
                  <a:srgbClr val="48611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3528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Courier New"/>
              <a:buChar char="o"/>
              <a:defRPr sz="2400" b="0" i="0" u="none" strike="noStrike" cap="none">
                <a:solidFill>
                  <a:srgbClr val="6C911C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1750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1750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✓"/>
              <a:defRPr sz="2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dirty="0"/>
          </a:p>
        </p:txBody>
      </p:sp>
      <p:sp>
        <p:nvSpPr>
          <p:cNvPr id="69" name="Google Shape;69;p7"/>
          <p:cNvSpPr txBox="1">
            <a:spLocks noGrp="1"/>
          </p:cNvSpPr>
          <p:nvPr>
            <p:ph type="body" idx="4"/>
          </p:nvPr>
        </p:nvSpPr>
        <p:spPr>
          <a:xfrm>
            <a:off x="6911371" y="1169327"/>
            <a:ext cx="3534216" cy="5071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7084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❑"/>
              <a:defRPr sz="3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5306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960"/>
              <a:buFont typeface="Noto Sans Symbols"/>
              <a:buChar char="▪"/>
              <a:defRPr sz="2800" b="0" i="0" u="none" strike="noStrike" cap="none">
                <a:solidFill>
                  <a:srgbClr val="48611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3528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Courier New"/>
              <a:buChar char="o"/>
              <a:defRPr sz="2400" b="0" i="0" u="none" strike="noStrike" cap="none">
                <a:solidFill>
                  <a:srgbClr val="6C911C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1750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1750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✓"/>
              <a:defRPr sz="2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dirty="0"/>
          </a:p>
        </p:txBody>
      </p:sp>
      <p:sp>
        <p:nvSpPr>
          <p:cNvPr id="70" name="Google Shape;70;p7"/>
          <p:cNvSpPr txBox="1">
            <a:spLocks noGrp="1"/>
          </p:cNvSpPr>
          <p:nvPr>
            <p:ph type="dt" idx="10"/>
          </p:nvPr>
        </p:nvSpPr>
        <p:spPr>
          <a:xfrm>
            <a:off x="8391009" y="6455702"/>
            <a:ext cx="115305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ftr" idx="11"/>
          </p:nvPr>
        </p:nvSpPr>
        <p:spPr>
          <a:xfrm>
            <a:off x="677334" y="6455702"/>
            <a:ext cx="74954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9762249" y="645570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3" name="Google Shape;73;p7"/>
          <p:cNvCxnSpPr/>
          <p:nvPr/>
        </p:nvCxnSpPr>
        <p:spPr>
          <a:xfrm>
            <a:off x="6799503" y="1097425"/>
            <a:ext cx="0" cy="5143499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41363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81425" y="316862"/>
            <a:ext cx="10425461" cy="173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71"/>
          </a:p>
        </p:txBody>
      </p:sp>
      <p:sp>
        <p:nvSpPr>
          <p:cNvPr id="17" name="bk object 17"/>
          <p:cNvSpPr/>
          <p:nvPr/>
        </p:nvSpPr>
        <p:spPr>
          <a:xfrm>
            <a:off x="881425" y="316862"/>
            <a:ext cx="10425463" cy="107769"/>
          </a:xfrm>
          <a:custGeom>
            <a:avLst/>
            <a:gdLst/>
            <a:ahLst/>
            <a:cxnLst/>
            <a:rect l="l" t="t" r="r" b="b"/>
            <a:pathLst>
              <a:path w="9144000" h="118745">
                <a:moveTo>
                  <a:pt x="0" y="118702"/>
                </a:moveTo>
                <a:lnTo>
                  <a:pt x="9143998" y="118702"/>
                </a:lnTo>
                <a:lnTo>
                  <a:pt x="9143998" y="0"/>
                </a:lnTo>
                <a:lnTo>
                  <a:pt x="0" y="0"/>
                </a:lnTo>
                <a:lnTo>
                  <a:pt x="0" y="118702"/>
                </a:lnTo>
                <a:close/>
              </a:path>
            </a:pathLst>
          </a:custGeom>
          <a:solidFill>
            <a:srgbClr val="745F8E"/>
          </a:solidFill>
        </p:spPr>
        <p:txBody>
          <a:bodyPr wrap="square" lIns="0" tIns="0" rIns="0" bIns="0" rtlCol="0"/>
          <a:lstStyle/>
          <a:p>
            <a:endParaRPr sz="1271"/>
          </a:p>
        </p:txBody>
      </p:sp>
      <p:sp>
        <p:nvSpPr>
          <p:cNvPr id="18" name="bk object 18"/>
          <p:cNvSpPr/>
          <p:nvPr/>
        </p:nvSpPr>
        <p:spPr>
          <a:xfrm>
            <a:off x="881425" y="316862"/>
            <a:ext cx="10425463" cy="107769"/>
          </a:xfrm>
          <a:custGeom>
            <a:avLst/>
            <a:gdLst/>
            <a:ahLst/>
            <a:cxnLst/>
            <a:rect l="l" t="t" r="r" b="b"/>
            <a:pathLst>
              <a:path w="9144000" h="118745">
                <a:moveTo>
                  <a:pt x="0" y="0"/>
                </a:moveTo>
                <a:lnTo>
                  <a:pt x="9143997" y="0"/>
                </a:lnTo>
                <a:lnTo>
                  <a:pt x="9143997" y="118702"/>
                </a:lnTo>
                <a:lnTo>
                  <a:pt x="0" y="118702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C1B3D1"/>
            </a:solidFill>
          </a:ln>
        </p:spPr>
        <p:txBody>
          <a:bodyPr wrap="square" lIns="0" tIns="0" rIns="0" bIns="0" rtlCol="0"/>
          <a:lstStyle/>
          <a:p>
            <a:endParaRPr sz="1271"/>
          </a:p>
        </p:txBody>
      </p:sp>
      <p:sp>
        <p:nvSpPr>
          <p:cNvPr id="19" name="bk object 19"/>
          <p:cNvSpPr/>
          <p:nvPr/>
        </p:nvSpPr>
        <p:spPr>
          <a:xfrm>
            <a:off x="881425" y="6435307"/>
            <a:ext cx="10425461" cy="1056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71"/>
          </a:p>
        </p:txBody>
      </p:sp>
      <p:sp>
        <p:nvSpPr>
          <p:cNvPr id="20" name="bk object 20"/>
          <p:cNvSpPr/>
          <p:nvPr/>
        </p:nvSpPr>
        <p:spPr>
          <a:xfrm>
            <a:off x="881425" y="6458380"/>
            <a:ext cx="10425463" cy="82988"/>
          </a:xfrm>
          <a:custGeom>
            <a:avLst/>
            <a:gdLst/>
            <a:ahLst/>
            <a:cxnLst/>
            <a:rect l="l" t="t" r="r" b="b"/>
            <a:pathLst>
              <a:path w="9144000" h="91440">
                <a:moveTo>
                  <a:pt x="9143998" y="90955"/>
                </a:moveTo>
                <a:lnTo>
                  <a:pt x="9143998" y="0"/>
                </a:lnTo>
                <a:lnTo>
                  <a:pt x="0" y="0"/>
                </a:lnTo>
                <a:lnTo>
                  <a:pt x="0" y="90955"/>
                </a:lnTo>
                <a:lnTo>
                  <a:pt x="9143998" y="90955"/>
                </a:lnTo>
                <a:close/>
              </a:path>
            </a:pathLst>
          </a:custGeom>
          <a:solidFill>
            <a:srgbClr val="745F8E"/>
          </a:solidFill>
        </p:spPr>
        <p:txBody>
          <a:bodyPr wrap="square" lIns="0" tIns="0" rIns="0" bIns="0" rtlCol="0"/>
          <a:lstStyle/>
          <a:p>
            <a:endParaRPr sz="1271"/>
          </a:p>
        </p:txBody>
      </p:sp>
      <p:sp>
        <p:nvSpPr>
          <p:cNvPr id="21" name="bk object 21"/>
          <p:cNvSpPr/>
          <p:nvPr/>
        </p:nvSpPr>
        <p:spPr>
          <a:xfrm>
            <a:off x="881425" y="6458380"/>
            <a:ext cx="10425463" cy="82988"/>
          </a:xfrm>
          <a:custGeom>
            <a:avLst/>
            <a:gdLst/>
            <a:ahLst/>
            <a:cxnLst/>
            <a:rect l="l" t="t" r="r" b="b"/>
            <a:pathLst>
              <a:path w="9144000" h="91440">
                <a:moveTo>
                  <a:pt x="0" y="0"/>
                </a:moveTo>
                <a:lnTo>
                  <a:pt x="9143997" y="0"/>
                </a:lnTo>
                <a:lnTo>
                  <a:pt x="9143997" y="90955"/>
                </a:lnTo>
              </a:path>
            </a:pathLst>
          </a:custGeom>
          <a:ln w="9524">
            <a:solidFill>
              <a:srgbClr val="C1B3D1"/>
            </a:solidFill>
          </a:ln>
        </p:spPr>
        <p:txBody>
          <a:bodyPr wrap="square" lIns="0" tIns="0" rIns="0" bIns="0" rtlCol="0"/>
          <a:lstStyle/>
          <a:p>
            <a:endParaRPr sz="1271"/>
          </a:p>
        </p:txBody>
      </p:sp>
      <p:sp>
        <p:nvSpPr>
          <p:cNvPr id="22" name="bk object 22"/>
          <p:cNvSpPr/>
          <p:nvPr/>
        </p:nvSpPr>
        <p:spPr>
          <a:xfrm>
            <a:off x="881425" y="5933610"/>
            <a:ext cx="1753373" cy="6073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71"/>
          </a:p>
        </p:txBody>
      </p:sp>
      <p:sp>
        <p:nvSpPr>
          <p:cNvPr id="23" name="bk object 23"/>
          <p:cNvSpPr/>
          <p:nvPr/>
        </p:nvSpPr>
        <p:spPr>
          <a:xfrm>
            <a:off x="881425" y="5937382"/>
            <a:ext cx="938292" cy="6035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71"/>
          </a:p>
        </p:txBody>
      </p:sp>
      <p:sp>
        <p:nvSpPr>
          <p:cNvPr id="24" name="bk object 24"/>
          <p:cNvSpPr/>
          <p:nvPr/>
        </p:nvSpPr>
        <p:spPr>
          <a:xfrm>
            <a:off x="1035075" y="6142152"/>
            <a:ext cx="550956" cy="225334"/>
          </a:xfrm>
          <a:custGeom>
            <a:avLst/>
            <a:gdLst/>
            <a:ahLst/>
            <a:cxnLst/>
            <a:rect l="l" t="t" r="r" b="b"/>
            <a:pathLst>
              <a:path w="483234" h="248284">
                <a:moveTo>
                  <a:pt x="184231" y="0"/>
                </a:moveTo>
                <a:lnTo>
                  <a:pt x="125977" y="10783"/>
                </a:lnTo>
                <a:lnTo>
                  <a:pt x="72151" y="43135"/>
                </a:lnTo>
                <a:lnTo>
                  <a:pt x="29452" y="91445"/>
                </a:lnTo>
                <a:lnTo>
                  <a:pt x="4581" y="150102"/>
                </a:lnTo>
                <a:lnTo>
                  <a:pt x="0" y="190258"/>
                </a:lnTo>
                <a:lnTo>
                  <a:pt x="2652" y="206928"/>
                </a:lnTo>
                <a:lnTo>
                  <a:pt x="29170" y="241221"/>
                </a:lnTo>
                <a:lnTo>
                  <a:pt x="60488" y="247853"/>
                </a:lnTo>
                <a:lnTo>
                  <a:pt x="83071" y="245866"/>
                </a:lnTo>
                <a:lnTo>
                  <a:pt x="105429" y="239906"/>
                </a:lnTo>
                <a:lnTo>
                  <a:pt x="127562" y="229972"/>
                </a:lnTo>
                <a:lnTo>
                  <a:pt x="131886" y="227228"/>
                </a:lnTo>
                <a:lnTo>
                  <a:pt x="85803" y="227228"/>
                </a:lnTo>
                <a:lnTo>
                  <a:pt x="71374" y="225684"/>
                </a:lnTo>
                <a:lnTo>
                  <a:pt x="37323" y="189110"/>
                </a:lnTo>
                <a:lnTo>
                  <a:pt x="35374" y="173591"/>
                </a:lnTo>
                <a:lnTo>
                  <a:pt x="36284" y="155961"/>
                </a:lnTo>
                <a:lnTo>
                  <a:pt x="48120" y="110600"/>
                </a:lnTo>
                <a:lnTo>
                  <a:pt x="72325" y="66925"/>
                </a:lnTo>
                <a:lnTo>
                  <a:pt x="106414" y="34180"/>
                </a:lnTo>
                <a:lnTo>
                  <a:pt x="145151" y="17389"/>
                </a:lnTo>
                <a:lnTo>
                  <a:pt x="165935" y="15290"/>
                </a:lnTo>
                <a:lnTo>
                  <a:pt x="242478" y="15290"/>
                </a:lnTo>
                <a:lnTo>
                  <a:pt x="245095" y="11601"/>
                </a:lnTo>
                <a:lnTo>
                  <a:pt x="230000" y="6525"/>
                </a:lnTo>
                <a:lnTo>
                  <a:pt x="214824" y="2900"/>
                </a:lnTo>
                <a:lnTo>
                  <a:pt x="199568" y="725"/>
                </a:lnTo>
                <a:lnTo>
                  <a:pt x="184231" y="0"/>
                </a:lnTo>
                <a:close/>
              </a:path>
              <a:path w="483234" h="248284">
                <a:moveTo>
                  <a:pt x="409206" y="133188"/>
                </a:moveTo>
                <a:lnTo>
                  <a:pt x="377288" y="133188"/>
                </a:lnTo>
                <a:lnTo>
                  <a:pt x="382567" y="157730"/>
                </a:lnTo>
                <a:lnTo>
                  <a:pt x="395116" y="199210"/>
                </a:lnTo>
                <a:lnTo>
                  <a:pt x="417385" y="239924"/>
                </a:lnTo>
                <a:lnTo>
                  <a:pt x="432045" y="247853"/>
                </a:lnTo>
                <a:lnTo>
                  <a:pt x="437567" y="246830"/>
                </a:lnTo>
                <a:lnTo>
                  <a:pt x="469199" y="223637"/>
                </a:lnTo>
                <a:lnTo>
                  <a:pt x="471386" y="221183"/>
                </a:lnTo>
                <a:lnTo>
                  <a:pt x="448029" y="221183"/>
                </a:lnTo>
                <a:lnTo>
                  <a:pt x="441510" y="220834"/>
                </a:lnTo>
                <a:lnTo>
                  <a:pt x="421718" y="177670"/>
                </a:lnTo>
                <a:lnTo>
                  <a:pt x="415848" y="157586"/>
                </a:lnTo>
                <a:lnTo>
                  <a:pt x="409206" y="133188"/>
                </a:lnTo>
                <a:close/>
              </a:path>
              <a:path w="483234" h="248284">
                <a:moveTo>
                  <a:pt x="246271" y="219049"/>
                </a:moveTo>
                <a:lnTo>
                  <a:pt x="218623" y="240741"/>
                </a:lnTo>
                <a:lnTo>
                  <a:pt x="292921" y="244297"/>
                </a:lnTo>
                <a:lnTo>
                  <a:pt x="318914" y="223672"/>
                </a:lnTo>
                <a:lnTo>
                  <a:pt x="278514" y="221360"/>
                </a:lnTo>
                <a:lnTo>
                  <a:pt x="279536" y="220894"/>
                </a:lnTo>
                <a:lnTo>
                  <a:pt x="264740" y="220894"/>
                </a:lnTo>
                <a:lnTo>
                  <a:pt x="246271" y="219049"/>
                </a:lnTo>
                <a:close/>
              </a:path>
              <a:path w="483234" h="248284">
                <a:moveTo>
                  <a:pt x="175447" y="180289"/>
                </a:moveTo>
                <a:lnTo>
                  <a:pt x="146320" y="206544"/>
                </a:lnTo>
                <a:lnTo>
                  <a:pt x="109112" y="223847"/>
                </a:lnTo>
                <a:lnTo>
                  <a:pt x="85803" y="227228"/>
                </a:lnTo>
                <a:lnTo>
                  <a:pt x="131886" y="227228"/>
                </a:lnTo>
                <a:lnTo>
                  <a:pt x="169487" y="199131"/>
                </a:lnTo>
                <a:lnTo>
                  <a:pt x="178677" y="183415"/>
                </a:lnTo>
                <a:lnTo>
                  <a:pt x="177803" y="181563"/>
                </a:lnTo>
                <a:lnTo>
                  <a:pt x="175447" y="180289"/>
                </a:lnTo>
                <a:close/>
              </a:path>
              <a:path w="483234" h="248284">
                <a:moveTo>
                  <a:pt x="478406" y="197002"/>
                </a:moveTo>
                <a:lnTo>
                  <a:pt x="470901" y="207908"/>
                </a:lnTo>
                <a:lnTo>
                  <a:pt x="463336" y="215574"/>
                </a:lnTo>
                <a:lnTo>
                  <a:pt x="455712" y="219999"/>
                </a:lnTo>
                <a:lnTo>
                  <a:pt x="448029" y="221183"/>
                </a:lnTo>
                <a:lnTo>
                  <a:pt x="471386" y="221183"/>
                </a:lnTo>
                <a:lnTo>
                  <a:pt x="475593" y="216464"/>
                </a:lnTo>
                <a:lnTo>
                  <a:pt x="479979" y="209966"/>
                </a:lnTo>
                <a:lnTo>
                  <a:pt x="482356" y="204142"/>
                </a:lnTo>
                <a:lnTo>
                  <a:pt x="482993" y="201590"/>
                </a:lnTo>
                <a:lnTo>
                  <a:pt x="481676" y="199210"/>
                </a:lnTo>
                <a:lnTo>
                  <a:pt x="478406" y="197002"/>
                </a:lnTo>
                <a:close/>
              </a:path>
              <a:path w="483234" h="248284">
                <a:moveTo>
                  <a:pt x="386110" y="17574"/>
                </a:moveTo>
                <a:lnTo>
                  <a:pt x="358207" y="17574"/>
                </a:lnTo>
                <a:lnTo>
                  <a:pt x="310353" y="150102"/>
                </a:lnTo>
                <a:lnTo>
                  <a:pt x="304467" y="166154"/>
                </a:lnTo>
                <a:lnTo>
                  <a:pt x="296219" y="185085"/>
                </a:lnTo>
                <a:lnTo>
                  <a:pt x="286848" y="200519"/>
                </a:lnTo>
                <a:lnTo>
                  <a:pt x="276356" y="212455"/>
                </a:lnTo>
                <a:lnTo>
                  <a:pt x="264740" y="220894"/>
                </a:lnTo>
                <a:lnTo>
                  <a:pt x="279536" y="220894"/>
                </a:lnTo>
                <a:lnTo>
                  <a:pt x="313510" y="200144"/>
                </a:lnTo>
                <a:lnTo>
                  <a:pt x="332999" y="164548"/>
                </a:lnTo>
                <a:lnTo>
                  <a:pt x="344367" y="133188"/>
                </a:lnTo>
                <a:lnTo>
                  <a:pt x="409206" y="133188"/>
                </a:lnTo>
                <a:lnTo>
                  <a:pt x="408712" y="130990"/>
                </a:lnTo>
                <a:lnTo>
                  <a:pt x="407858" y="127680"/>
                </a:lnTo>
                <a:lnTo>
                  <a:pt x="406646" y="123265"/>
                </a:lnTo>
                <a:lnTo>
                  <a:pt x="412576" y="119837"/>
                </a:lnTo>
                <a:lnTo>
                  <a:pt x="367190" y="119837"/>
                </a:lnTo>
                <a:lnTo>
                  <a:pt x="358913" y="119081"/>
                </a:lnTo>
                <a:lnTo>
                  <a:pt x="350012" y="117570"/>
                </a:lnTo>
                <a:lnTo>
                  <a:pt x="386110" y="17574"/>
                </a:lnTo>
                <a:close/>
              </a:path>
              <a:path w="483234" h="248284">
                <a:moveTo>
                  <a:pt x="377288" y="133188"/>
                </a:moveTo>
                <a:lnTo>
                  <a:pt x="344367" y="133188"/>
                </a:lnTo>
                <a:lnTo>
                  <a:pt x="350923" y="133770"/>
                </a:lnTo>
                <a:lnTo>
                  <a:pt x="356396" y="134061"/>
                </a:lnTo>
                <a:lnTo>
                  <a:pt x="365290" y="134061"/>
                </a:lnTo>
                <a:lnTo>
                  <a:pt x="370790" y="133770"/>
                </a:lnTo>
                <a:lnTo>
                  <a:pt x="377288" y="133188"/>
                </a:lnTo>
                <a:close/>
              </a:path>
              <a:path w="483234" h="248284">
                <a:moveTo>
                  <a:pt x="402741" y="0"/>
                </a:moveTo>
                <a:lnTo>
                  <a:pt x="343407" y="7457"/>
                </a:lnTo>
                <a:lnTo>
                  <a:pt x="291899" y="29828"/>
                </a:lnTo>
                <a:lnTo>
                  <a:pt x="253266" y="63948"/>
                </a:lnTo>
                <a:lnTo>
                  <a:pt x="232558" y="106652"/>
                </a:lnTo>
                <a:lnTo>
                  <a:pt x="229447" y="133705"/>
                </a:lnTo>
                <a:lnTo>
                  <a:pt x="263612" y="109019"/>
                </a:lnTo>
                <a:lnTo>
                  <a:pt x="262147" y="101815"/>
                </a:lnTo>
                <a:lnTo>
                  <a:pt x="261740" y="94111"/>
                </a:lnTo>
                <a:lnTo>
                  <a:pt x="274171" y="56723"/>
                </a:lnTo>
                <a:lnTo>
                  <a:pt x="321224" y="26908"/>
                </a:lnTo>
                <a:lnTo>
                  <a:pt x="358207" y="17574"/>
                </a:lnTo>
                <a:lnTo>
                  <a:pt x="386110" y="17574"/>
                </a:lnTo>
                <a:lnTo>
                  <a:pt x="386550" y="16357"/>
                </a:lnTo>
                <a:lnTo>
                  <a:pt x="465587" y="16357"/>
                </a:lnTo>
                <a:lnTo>
                  <a:pt x="463708" y="13647"/>
                </a:lnTo>
                <a:lnTo>
                  <a:pt x="439442" y="3411"/>
                </a:lnTo>
                <a:lnTo>
                  <a:pt x="402741" y="0"/>
                </a:lnTo>
                <a:close/>
              </a:path>
              <a:path w="483234" h="248284">
                <a:moveTo>
                  <a:pt x="465587" y="16357"/>
                </a:moveTo>
                <a:lnTo>
                  <a:pt x="386550" y="16357"/>
                </a:lnTo>
                <a:lnTo>
                  <a:pt x="415906" y="19302"/>
                </a:lnTo>
                <a:lnTo>
                  <a:pt x="435192" y="28136"/>
                </a:lnTo>
                <a:lnTo>
                  <a:pt x="444409" y="42860"/>
                </a:lnTo>
                <a:lnTo>
                  <a:pt x="443557" y="63474"/>
                </a:lnTo>
                <a:lnTo>
                  <a:pt x="437789" y="78765"/>
                </a:lnTo>
                <a:lnTo>
                  <a:pt x="398895" y="117570"/>
                </a:lnTo>
                <a:lnTo>
                  <a:pt x="382032" y="119837"/>
                </a:lnTo>
                <a:lnTo>
                  <a:pt x="412576" y="119837"/>
                </a:lnTo>
                <a:lnTo>
                  <a:pt x="452886" y="91666"/>
                </a:lnTo>
                <a:lnTo>
                  <a:pt x="474933" y="54590"/>
                </a:lnTo>
                <a:lnTo>
                  <a:pt x="475538" y="30706"/>
                </a:lnTo>
                <a:lnTo>
                  <a:pt x="465587" y="16357"/>
                </a:lnTo>
                <a:close/>
              </a:path>
              <a:path w="483234" h="248284">
                <a:moveTo>
                  <a:pt x="242478" y="15290"/>
                </a:moveTo>
                <a:lnTo>
                  <a:pt x="165935" y="15290"/>
                </a:lnTo>
                <a:lnTo>
                  <a:pt x="175847" y="15828"/>
                </a:lnTo>
                <a:lnTo>
                  <a:pt x="184848" y="17443"/>
                </a:lnTo>
                <a:lnTo>
                  <a:pt x="192937" y="20133"/>
                </a:lnTo>
                <a:lnTo>
                  <a:pt x="200114" y="23900"/>
                </a:lnTo>
                <a:lnTo>
                  <a:pt x="209076" y="29639"/>
                </a:lnTo>
                <a:lnTo>
                  <a:pt x="212596" y="36354"/>
                </a:lnTo>
                <a:lnTo>
                  <a:pt x="210100" y="46337"/>
                </a:lnTo>
                <a:lnTo>
                  <a:pt x="208538" y="49263"/>
                </a:lnTo>
                <a:lnTo>
                  <a:pt x="205990" y="52823"/>
                </a:lnTo>
                <a:lnTo>
                  <a:pt x="207501" y="53167"/>
                </a:lnTo>
                <a:lnTo>
                  <a:pt x="208657" y="53339"/>
                </a:lnTo>
                <a:lnTo>
                  <a:pt x="213457" y="53339"/>
                </a:lnTo>
                <a:lnTo>
                  <a:pt x="217591" y="50395"/>
                </a:lnTo>
                <a:lnTo>
                  <a:pt x="221858" y="44505"/>
                </a:lnTo>
                <a:lnTo>
                  <a:pt x="227037" y="37060"/>
                </a:lnTo>
                <a:lnTo>
                  <a:pt x="242478" y="152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71"/>
          </a:p>
        </p:txBody>
      </p:sp>
      <p:sp>
        <p:nvSpPr>
          <p:cNvPr id="25" name="bk object 25"/>
          <p:cNvSpPr/>
          <p:nvPr/>
        </p:nvSpPr>
        <p:spPr>
          <a:xfrm>
            <a:off x="1434140" y="6156998"/>
            <a:ext cx="107875" cy="93937"/>
          </a:xfrm>
          <a:custGeom>
            <a:avLst/>
            <a:gdLst/>
            <a:ahLst/>
            <a:cxnLst/>
            <a:rect l="l" t="t" r="r" b="b"/>
            <a:pathLst>
              <a:path w="94615" h="103504">
                <a:moveTo>
                  <a:pt x="36537" y="0"/>
                </a:moveTo>
                <a:lnTo>
                  <a:pt x="0" y="101212"/>
                </a:lnTo>
                <a:lnTo>
                  <a:pt x="8901" y="102723"/>
                </a:lnTo>
                <a:lnTo>
                  <a:pt x="17178" y="103479"/>
                </a:lnTo>
                <a:lnTo>
                  <a:pt x="24830" y="103479"/>
                </a:lnTo>
                <a:lnTo>
                  <a:pt x="32020" y="103479"/>
                </a:lnTo>
                <a:lnTo>
                  <a:pt x="78409" y="76520"/>
                </a:lnTo>
                <a:lnTo>
                  <a:pt x="94397" y="26503"/>
                </a:lnTo>
                <a:lnTo>
                  <a:pt x="85180" y="11779"/>
                </a:lnTo>
                <a:lnTo>
                  <a:pt x="65893" y="2944"/>
                </a:lnTo>
                <a:lnTo>
                  <a:pt x="36537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71"/>
          </a:p>
        </p:txBody>
      </p:sp>
      <p:sp>
        <p:nvSpPr>
          <p:cNvPr id="26" name="bk object 26"/>
          <p:cNvSpPr/>
          <p:nvPr/>
        </p:nvSpPr>
        <p:spPr>
          <a:xfrm>
            <a:off x="1284338" y="6142152"/>
            <a:ext cx="301904" cy="225334"/>
          </a:xfrm>
          <a:custGeom>
            <a:avLst/>
            <a:gdLst/>
            <a:ahLst/>
            <a:cxnLst/>
            <a:rect l="l" t="t" r="r" b="b"/>
            <a:pathLst>
              <a:path w="264794" h="248284">
                <a:moveTo>
                  <a:pt x="184117" y="0"/>
                </a:moveTo>
                <a:lnTo>
                  <a:pt x="220818" y="3411"/>
                </a:lnTo>
                <a:lnTo>
                  <a:pt x="245084" y="13647"/>
                </a:lnTo>
                <a:lnTo>
                  <a:pt x="256915" y="30706"/>
                </a:lnTo>
                <a:lnTo>
                  <a:pt x="256309" y="54590"/>
                </a:lnTo>
                <a:lnTo>
                  <a:pt x="248310" y="73813"/>
                </a:lnTo>
                <a:lnTo>
                  <a:pt x="234262" y="91667"/>
                </a:lnTo>
                <a:lnTo>
                  <a:pt x="214166" y="108151"/>
                </a:lnTo>
                <a:lnTo>
                  <a:pt x="188023" y="123265"/>
                </a:lnTo>
                <a:lnTo>
                  <a:pt x="189234" y="127680"/>
                </a:lnTo>
                <a:lnTo>
                  <a:pt x="190088" y="130990"/>
                </a:lnTo>
                <a:lnTo>
                  <a:pt x="190584" y="133194"/>
                </a:lnTo>
                <a:lnTo>
                  <a:pt x="197264" y="157730"/>
                </a:lnTo>
                <a:lnTo>
                  <a:pt x="212209" y="203761"/>
                </a:lnTo>
                <a:lnTo>
                  <a:pt x="229406" y="221183"/>
                </a:lnTo>
                <a:lnTo>
                  <a:pt x="237089" y="219999"/>
                </a:lnTo>
                <a:lnTo>
                  <a:pt x="244712" y="215574"/>
                </a:lnTo>
                <a:lnTo>
                  <a:pt x="252276" y="207908"/>
                </a:lnTo>
                <a:lnTo>
                  <a:pt x="259782" y="197002"/>
                </a:lnTo>
                <a:lnTo>
                  <a:pt x="263053" y="199210"/>
                </a:lnTo>
                <a:lnTo>
                  <a:pt x="264370" y="201590"/>
                </a:lnTo>
                <a:lnTo>
                  <a:pt x="263732" y="204142"/>
                </a:lnTo>
                <a:lnTo>
                  <a:pt x="261356" y="209966"/>
                </a:lnTo>
                <a:lnTo>
                  <a:pt x="233318" y="238645"/>
                </a:lnTo>
                <a:lnTo>
                  <a:pt x="213421" y="247853"/>
                </a:lnTo>
                <a:lnTo>
                  <a:pt x="206140" y="245871"/>
                </a:lnTo>
                <a:lnTo>
                  <a:pt x="176429" y="199060"/>
                </a:lnTo>
                <a:lnTo>
                  <a:pt x="163905" y="157586"/>
                </a:lnTo>
                <a:lnTo>
                  <a:pt x="158664" y="133188"/>
                </a:lnTo>
                <a:lnTo>
                  <a:pt x="152167" y="133770"/>
                </a:lnTo>
                <a:lnTo>
                  <a:pt x="146666" y="134061"/>
                </a:lnTo>
                <a:lnTo>
                  <a:pt x="142162" y="134061"/>
                </a:lnTo>
                <a:lnTo>
                  <a:pt x="137772" y="134061"/>
                </a:lnTo>
                <a:lnTo>
                  <a:pt x="132299" y="133770"/>
                </a:lnTo>
                <a:lnTo>
                  <a:pt x="125743" y="133188"/>
                </a:lnTo>
                <a:lnTo>
                  <a:pt x="121609" y="144629"/>
                </a:lnTo>
                <a:lnTo>
                  <a:pt x="104933" y="185832"/>
                </a:lnTo>
                <a:lnTo>
                  <a:pt x="71320" y="216138"/>
                </a:lnTo>
                <a:lnTo>
                  <a:pt x="59890" y="221361"/>
                </a:lnTo>
                <a:lnTo>
                  <a:pt x="100290" y="223672"/>
                </a:lnTo>
                <a:lnTo>
                  <a:pt x="74298" y="244297"/>
                </a:lnTo>
                <a:lnTo>
                  <a:pt x="0" y="240741"/>
                </a:lnTo>
                <a:lnTo>
                  <a:pt x="27647" y="219049"/>
                </a:lnTo>
                <a:lnTo>
                  <a:pt x="46116" y="220894"/>
                </a:lnTo>
                <a:lnTo>
                  <a:pt x="57732" y="212455"/>
                </a:lnTo>
                <a:lnTo>
                  <a:pt x="85843" y="166154"/>
                </a:lnTo>
                <a:lnTo>
                  <a:pt x="139584" y="17574"/>
                </a:lnTo>
                <a:lnTo>
                  <a:pt x="102600" y="26908"/>
                </a:lnTo>
                <a:lnTo>
                  <a:pt x="55547" y="56723"/>
                </a:lnTo>
                <a:lnTo>
                  <a:pt x="43116" y="94111"/>
                </a:lnTo>
                <a:lnTo>
                  <a:pt x="43523" y="101815"/>
                </a:lnTo>
                <a:lnTo>
                  <a:pt x="44988" y="109019"/>
                </a:lnTo>
                <a:lnTo>
                  <a:pt x="10823" y="133705"/>
                </a:lnTo>
                <a:lnTo>
                  <a:pt x="22048" y="84227"/>
                </a:lnTo>
                <a:lnTo>
                  <a:pt x="51718" y="45815"/>
                </a:lnTo>
                <a:lnTo>
                  <a:pt x="98051" y="16778"/>
                </a:lnTo>
                <a:lnTo>
                  <a:pt x="153472" y="1864"/>
                </a:lnTo>
                <a:lnTo>
                  <a:pt x="184117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71"/>
          </a:p>
        </p:txBody>
      </p:sp>
      <p:sp>
        <p:nvSpPr>
          <p:cNvPr id="27" name="bk object 27"/>
          <p:cNvSpPr/>
          <p:nvPr/>
        </p:nvSpPr>
        <p:spPr>
          <a:xfrm>
            <a:off x="1035075" y="6142152"/>
            <a:ext cx="279460" cy="225334"/>
          </a:xfrm>
          <a:custGeom>
            <a:avLst/>
            <a:gdLst/>
            <a:ahLst/>
            <a:cxnLst/>
            <a:rect l="l" t="t" r="r" b="b"/>
            <a:pathLst>
              <a:path w="245109" h="248284">
                <a:moveTo>
                  <a:pt x="184232" y="0"/>
                </a:moveTo>
                <a:lnTo>
                  <a:pt x="199568" y="725"/>
                </a:lnTo>
                <a:lnTo>
                  <a:pt x="214824" y="2900"/>
                </a:lnTo>
                <a:lnTo>
                  <a:pt x="230000" y="6525"/>
                </a:lnTo>
                <a:lnTo>
                  <a:pt x="245095" y="11601"/>
                </a:lnTo>
                <a:lnTo>
                  <a:pt x="227037" y="37060"/>
                </a:lnTo>
                <a:lnTo>
                  <a:pt x="221859" y="44505"/>
                </a:lnTo>
                <a:lnTo>
                  <a:pt x="217591" y="50395"/>
                </a:lnTo>
                <a:lnTo>
                  <a:pt x="213458" y="53340"/>
                </a:lnTo>
                <a:lnTo>
                  <a:pt x="209457" y="53340"/>
                </a:lnTo>
                <a:lnTo>
                  <a:pt x="208657" y="53340"/>
                </a:lnTo>
                <a:lnTo>
                  <a:pt x="207501" y="53167"/>
                </a:lnTo>
                <a:lnTo>
                  <a:pt x="205990" y="52823"/>
                </a:lnTo>
                <a:lnTo>
                  <a:pt x="208538" y="49263"/>
                </a:lnTo>
                <a:lnTo>
                  <a:pt x="210100" y="46337"/>
                </a:lnTo>
                <a:lnTo>
                  <a:pt x="210674" y="44044"/>
                </a:lnTo>
                <a:lnTo>
                  <a:pt x="212596" y="36354"/>
                </a:lnTo>
                <a:lnTo>
                  <a:pt x="209076" y="29639"/>
                </a:lnTo>
                <a:lnTo>
                  <a:pt x="165935" y="15290"/>
                </a:lnTo>
                <a:lnTo>
                  <a:pt x="145151" y="17389"/>
                </a:lnTo>
                <a:lnTo>
                  <a:pt x="106414" y="34180"/>
                </a:lnTo>
                <a:lnTo>
                  <a:pt x="72325" y="66925"/>
                </a:lnTo>
                <a:lnTo>
                  <a:pt x="48120" y="110600"/>
                </a:lnTo>
                <a:lnTo>
                  <a:pt x="36284" y="155961"/>
                </a:lnTo>
                <a:lnTo>
                  <a:pt x="35374" y="173591"/>
                </a:lnTo>
                <a:lnTo>
                  <a:pt x="37323" y="189110"/>
                </a:lnTo>
                <a:lnTo>
                  <a:pt x="59285" y="221051"/>
                </a:lnTo>
                <a:lnTo>
                  <a:pt x="85803" y="227228"/>
                </a:lnTo>
                <a:lnTo>
                  <a:pt x="97251" y="226383"/>
                </a:lnTo>
                <a:lnTo>
                  <a:pt x="134067" y="213704"/>
                </a:lnTo>
                <a:lnTo>
                  <a:pt x="167010" y="189836"/>
                </a:lnTo>
                <a:lnTo>
                  <a:pt x="175447" y="180289"/>
                </a:lnTo>
                <a:lnTo>
                  <a:pt x="177803" y="181563"/>
                </a:lnTo>
                <a:lnTo>
                  <a:pt x="178677" y="183415"/>
                </a:lnTo>
                <a:lnTo>
                  <a:pt x="178070" y="185845"/>
                </a:lnTo>
                <a:lnTo>
                  <a:pt x="175207" y="192032"/>
                </a:lnTo>
                <a:lnTo>
                  <a:pt x="127562" y="229972"/>
                </a:lnTo>
                <a:lnTo>
                  <a:pt x="83071" y="245866"/>
                </a:lnTo>
                <a:lnTo>
                  <a:pt x="60488" y="247853"/>
                </a:lnTo>
                <a:lnTo>
                  <a:pt x="43485" y="246195"/>
                </a:lnTo>
                <a:lnTo>
                  <a:pt x="8601" y="221327"/>
                </a:lnTo>
                <a:lnTo>
                  <a:pt x="0" y="190258"/>
                </a:lnTo>
                <a:lnTo>
                  <a:pt x="642" y="171316"/>
                </a:lnTo>
                <a:lnTo>
                  <a:pt x="14789" y="119480"/>
                </a:lnTo>
                <a:lnTo>
                  <a:pt x="48573" y="65997"/>
                </a:lnTo>
                <a:lnTo>
                  <a:pt x="98510" y="24263"/>
                </a:lnTo>
                <a:lnTo>
                  <a:pt x="154551" y="2695"/>
                </a:lnTo>
                <a:lnTo>
                  <a:pt x="184232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71"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89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23053">
              <a:spcBef>
                <a:spcPts val="36"/>
              </a:spcBef>
            </a:pPr>
            <a:fld id="{81D60167-4931-47E6-BA6A-407CBD079E47}" type="slidenum">
              <a:rPr lang="en-IN" smtClean="0"/>
              <a:pPr marL="23053">
                <a:spcBef>
                  <a:spcPts val="36"/>
                </a:spcBef>
              </a:pPr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9930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 hasCustomPrompt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Calibri"/>
                <a:cs typeface="Calibri"/>
              </a:defRPr>
            </a:lvl1pPr>
            <a:lvl2pPr>
              <a:defRPr sz="2400"/>
            </a:lvl2pPr>
          </a:lstStyle>
          <a:p>
            <a:r>
              <a:rPr lang="en-US" dirty="0"/>
              <a:t>ABC</a:t>
            </a:r>
          </a:p>
          <a:p>
            <a:pPr lvl="1"/>
            <a:r>
              <a:rPr lang="en-US" dirty="0"/>
              <a:t>ABC</a:t>
            </a:r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89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23053">
              <a:spcBef>
                <a:spcPts val="36"/>
              </a:spcBef>
            </a:pPr>
            <a:fld id="{81D60167-4931-47E6-BA6A-407CBD079E47}" type="slidenum">
              <a:rPr lang="en-IN" smtClean="0"/>
              <a:pPr marL="23053">
                <a:spcBef>
                  <a:spcPts val="36"/>
                </a:spcBef>
              </a:pPr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12492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0" y="3589867"/>
            <a:ext cx="12188825" cy="3268133"/>
            <a:chOff x="0" y="3589867"/>
            <a:chExt cx="12188825" cy="3268133"/>
          </a:xfrm>
        </p:grpSpPr>
        <p:sp>
          <p:nvSpPr>
            <p:cNvPr id="11" name="Google Shape;11;p1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677333" y="23808"/>
            <a:ext cx="9809691" cy="919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56E2B"/>
              </a:buClr>
              <a:buSzPts val="1400"/>
              <a:buFont typeface="Trebuchet MS"/>
              <a:buNone/>
              <a:defRPr sz="4000" b="0" i="0" u="none" strike="noStrike" cap="none">
                <a:solidFill>
                  <a:srgbClr val="056E2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677334" y="1097581"/>
            <a:ext cx="9809690" cy="520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7084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❑"/>
              <a:defRPr sz="3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5306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960"/>
              <a:buFont typeface="Noto Sans Symbols"/>
              <a:buChar char="▪"/>
              <a:defRPr sz="2800" b="0" i="0" u="none" strike="noStrike" cap="none">
                <a:solidFill>
                  <a:srgbClr val="48611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3528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Courier New"/>
              <a:buChar char="o"/>
              <a:defRPr sz="2400" b="0" i="0" u="none" strike="noStrike" cap="none">
                <a:solidFill>
                  <a:srgbClr val="6C911C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1750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1750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✓"/>
              <a:defRPr sz="2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dt" idx="10"/>
          </p:nvPr>
        </p:nvSpPr>
        <p:spPr>
          <a:xfrm>
            <a:off x="8391009" y="6455702"/>
            <a:ext cx="115305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6" name="Google Shape;16;p1"/>
          <p:cNvSpPr txBox="1">
            <a:spLocks noGrp="1"/>
          </p:cNvSpPr>
          <p:nvPr>
            <p:ph type="ftr" idx="11"/>
          </p:nvPr>
        </p:nvSpPr>
        <p:spPr>
          <a:xfrm>
            <a:off x="677334" y="6455702"/>
            <a:ext cx="749549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7" name="Google Shape;17;p1"/>
          <p:cNvSpPr txBox="1">
            <a:spLocks noGrp="1"/>
          </p:cNvSpPr>
          <p:nvPr>
            <p:ph type="sldNum" idx="12"/>
          </p:nvPr>
        </p:nvSpPr>
        <p:spPr>
          <a:xfrm>
            <a:off x="9762249" y="645570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" name="Google Shape;18;p1"/>
          <p:cNvGrpSpPr/>
          <p:nvPr/>
        </p:nvGrpSpPr>
        <p:grpSpPr>
          <a:xfrm>
            <a:off x="9869214" y="-8467"/>
            <a:ext cx="2319611" cy="6866470"/>
            <a:chOff x="9869214" y="-8467"/>
            <a:chExt cx="2319611" cy="6866470"/>
          </a:xfrm>
        </p:grpSpPr>
        <p:cxnSp>
          <p:nvCxnSpPr>
            <p:cNvPr id="19" name="Google Shape;19;p1"/>
            <p:cNvCxnSpPr/>
            <p:nvPr/>
          </p:nvCxnSpPr>
          <p:spPr>
            <a:xfrm>
              <a:off x="10602366" y="0"/>
              <a:ext cx="1219200" cy="6858000"/>
            </a:xfrm>
            <a:prstGeom prst="straightConnector1">
              <a:avLst/>
            </a:prstGeom>
            <a:noFill/>
            <a:ln w="28575" cap="flat" cmpd="sng">
              <a:solidFill>
                <a:srgbClr val="BFE47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" name="Google Shape;20;p1"/>
            <p:cNvCxnSpPr/>
            <p:nvPr/>
          </p:nvCxnSpPr>
          <p:spPr>
            <a:xfrm flipH="1">
              <a:off x="9869214" y="3744473"/>
              <a:ext cx="2319611" cy="3113527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1" name="Google Shape;21;p1"/>
            <p:cNvSpPr/>
            <p:nvPr/>
          </p:nvSpPr>
          <p:spPr>
            <a:xfrm>
              <a:off x="10898730" y="-8464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4852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94852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06515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23" name="Google Shape;23;p1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" name="Google Shape;24;p1"/>
          <p:cNvCxnSpPr/>
          <p:nvPr/>
        </p:nvCxnSpPr>
        <p:spPr>
          <a:xfrm rot="10800000">
            <a:off x="677333" y="942667"/>
            <a:ext cx="9809691" cy="308"/>
          </a:xfrm>
          <a:prstGeom prst="straightConnector1">
            <a:avLst/>
          </a:prstGeom>
          <a:noFill/>
          <a:ln w="111125" cap="flat" cmpd="tri">
            <a:solidFill>
              <a:srgbClr val="6C911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" name="Google Shape;25;p1"/>
          <p:cNvCxnSpPr/>
          <p:nvPr/>
        </p:nvCxnSpPr>
        <p:spPr>
          <a:xfrm rot="10800000">
            <a:off x="714286" y="6378091"/>
            <a:ext cx="9809691" cy="308"/>
          </a:xfrm>
          <a:prstGeom prst="straightConnector1">
            <a:avLst/>
          </a:prstGeom>
          <a:noFill/>
          <a:ln w="76200" cap="flat" cmpd="tri">
            <a:solidFill>
              <a:srgbClr val="6C911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66" r:id="rId4"/>
    <p:sldLayoutId id="2147483675" r:id="rId5"/>
    <p:sldLayoutId id="2147483674" r:id="rId6"/>
    <p:sldLayoutId id="2147483673" r:id="rId7"/>
    <p:sldLayoutId id="2147483672" r:id="rId8"/>
    <p:sldLayoutId id="214748367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 txBox="1">
            <a:spLocks noGrp="1"/>
          </p:cNvSpPr>
          <p:nvPr>
            <p:ph type="ctrTitle"/>
          </p:nvPr>
        </p:nvSpPr>
        <p:spPr>
          <a:xfrm>
            <a:off x="1507067" y="2404534"/>
            <a:ext cx="8574482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56E2B"/>
              </a:buClr>
              <a:buFont typeface="Calibri"/>
              <a:buNone/>
            </a:pPr>
            <a:r>
              <a:rPr lang="en-US" dirty="0"/>
              <a:t>OS Security: Access Control</a:t>
            </a:r>
            <a:endParaRPr sz="5400" b="1" i="0" u="none" strike="noStrike" cap="none" dirty="0">
              <a:solidFill>
                <a:srgbClr val="056E2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8"/>
          <p:cNvSpPr txBox="1"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Noto Sans Symbols"/>
              <a:buNone/>
            </a:pPr>
            <a:endParaRPr sz="3330" b="1" i="0" u="none" strike="no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6793D-61A7-1447-85EC-7C03738C8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Behavioural</a:t>
            </a:r>
            <a:r>
              <a:rPr lang="en-US" dirty="0"/>
              <a:t> Biometrics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A7244-CC14-D94F-B312-F78B4E74F0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Biometric characteristics acquired </a:t>
            </a:r>
          </a:p>
          <a:p>
            <a:r>
              <a:rPr lang="en-US" dirty="0"/>
              <a:t>Examples: Speech, handwriting, gait, keyboard dynamics (typing </a:t>
            </a:r>
            <a:r>
              <a:rPr lang="en-US" dirty="0" err="1"/>
              <a:t>rythym</a:t>
            </a:r>
            <a:r>
              <a:rPr lang="en-US" dirty="0"/>
              <a:t>)</a:t>
            </a:r>
          </a:p>
          <a:p>
            <a:r>
              <a:rPr lang="en-US" dirty="0"/>
              <a:t>Pattern may change </a:t>
            </a:r>
          </a:p>
          <a:p>
            <a:pPr lvl="1"/>
            <a:r>
              <a:rPr lang="en-US" dirty="0"/>
              <a:t>affected by emotional state</a:t>
            </a:r>
          </a:p>
          <a:p>
            <a:pPr lvl="1"/>
            <a:r>
              <a:rPr lang="en-US" dirty="0"/>
              <a:t>sickness</a:t>
            </a:r>
          </a:p>
        </p:txBody>
      </p:sp>
    </p:spTree>
    <p:extLst>
      <p:ext uri="{BB962C8B-B14F-4D97-AF65-F5344CB8AC3E}">
        <p14:creationId xmlns:p14="http://schemas.microsoft.com/office/powerpoint/2010/main" val="1818676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91BC5-9334-794A-9028-4BCED1FF8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Factor Authentication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CD8FA-6E73-C846-910A-9331F9120D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layers of security: User needs to pass security checks for both layers before being granted access</a:t>
            </a:r>
          </a:p>
          <a:p>
            <a:r>
              <a:rPr lang="en-US" dirty="0"/>
              <a:t>For additional security, two different channels used for these security checks</a:t>
            </a:r>
          </a:p>
          <a:p>
            <a:r>
              <a:rPr lang="en-US" dirty="0"/>
              <a:t>Used in payment gateway authentication </a:t>
            </a:r>
          </a:p>
          <a:p>
            <a:pPr lvl="1"/>
            <a:r>
              <a:rPr lang="en-US" dirty="0"/>
              <a:t>Password and (PIN sent on registered email or through SMS on registered mobile)</a:t>
            </a:r>
          </a:p>
          <a:p>
            <a:pPr lvl="1"/>
            <a:r>
              <a:rPr lang="en-US" dirty="0"/>
              <a:t>Password and specific numbers corresponding to characters on  grid printed on debit card</a:t>
            </a:r>
          </a:p>
        </p:txBody>
      </p:sp>
    </p:spTree>
    <p:extLst>
      <p:ext uri="{BB962C8B-B14F-4D97-AF65-F5344CB8AC3E}">
        <p14:creationId xmlns:p14="http://schemas.microsoft.com/office/powerpoint/2010/main" val="2091032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>
            <a:spLocks noGrp="1"/>
          </p:cNvSpPr>
          <p:nvPr>
            <p:ph type="ctrTitle"/>
          </p:nvPr>
        </p:nvSpPr>
        <p:spPr>
          <a:xfrm>
            <a:off x="1507066" y="2404534"/>
            <a:ext cx="8856133" cy="615553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pPr marL="2374463" marR="4611" indent="-2363513"/>
            <a:r>
              <a:rPr lang="en-US" sz="4000" b="1" i="1" spc="-5" dirty="0">
                <a:latin typeface="Calibri-BoldItalic"/>
                <a:cs typeface="Calibri-BoldItalic"/>
              </a:rPr>
              <a:t>Access Control</a:t>
            </a:r>
            <a:endParaRPr sz="4000" b="1" i="1" spc="-5" dirty="0">
              <a:latin typeface="Calibri-BoldItalic"/>
              <a:cs typeface="Calibri-BoldItalic"/>
            </a:endParaRPr>
          </a:p>
        </p:txBody>
      </p:sp>
    </p:spTree>
    <p:extLst>
      <p:ext uri="{BB962C8B-B14F-4D97-AF65-F5344CB8AC3E}">
        <p14:creationId xmlns:p14="http://schemas.microsoft.com/office/powerpoint/2010/main" val="400009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E6FE5-00F3-4A47-8127-488916A68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6F9D8-55D5-5447-974F-B3C728AF4B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A security policy that specifies what type of access allowed to a subject on a given object and under what conditions</a:t>
            </a:r>
          </a:p>
          <a:p>
            <a:r>
              <a:rPr lang="en-US" sz="2800" dirty="0"/>
              <a:t>Implementation requires creation of an authorization database </a:t>
            </a:r>
          </a:p>
          <a:p>
            <a:pPr lvl="1"/>
            <a:r>
              <a:rPr lang="en-US" dirty="0"/>
              <a:t>Recording type of access allowed to an user for resource(s)</a:t>
            </a:r>
          </a:p>
          <a:p>
            <a:pPr lvl="1"/>
            <a:r>
              <a:rPr lang="en-US" dirty="0"/>
              <a:t>the access control function verifies against this database before granting access</a:t>
            </a:r>
          </a:p>
          <a:p>
            <a:r>
              <a:rPr lang="en-US" sz="2800" dirty="0"/>
              <a:t>A log maintained of all user accesses to resources (checked for unauthorized access and identification of bugs in policy and/or implementation)</a:t>
            </a:r>
          </a:p>
        </p:txBody>
      </p:sp>
    </p:spTree>
    <p:extLst>
      <p:ext uri="{BB962C8B-B14F-4D97-AF65-F5344CB8AC3E}">
        <p14:creationId xmlns:p14="http://schemas.microsoft.com/office/powerpoint/2010/main" val="1083598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B2E0B-71E8-AB49-86A6-328A88D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Policy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8A97B-2CF4-1944-8E49-75B4AFA28D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Principle of Least Privilege</a:t>
            </a:r>
          </a:p>
          <a:p>
            <a:r>
              <a:rPr lang="en-US" dirty="0"/>
              <a:t>Principle of Attenuation of Privilege: a process can never increase its rights, or transfer rights it does not have.</a:t>
            </a:r>
          </a:p>
        </p:txBody>
      </p:sp>
    </p:spTree>
    <p:extLst>
      <p:ext uri="{BB962C8B-B14F-4D97-AF65-F5344CB8AC3E}">
        <p14:creationId xmlns:p14="http://schemas.microsoft.com/office/powerpoint/2010/main" val="1051030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E6FE5-00F3-4A47-8127-488916A68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6F9D8-55D5-5447-974F-B3C728AF4B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Subjects: An entity capable of accessing objects. </a:t>
            </a:r>
          </a:p>
          <a:p>
            <a:pPr lvl="1"/>
            <a:r>
              <a:rPr lang="en-US" dirty="0"/>
              <a:t>user or application actually gains access</a:t>
            </a:r>
            <a:endParaRPr lang="en-US" sz="3200" dirty="0"/>
          </a:p>
          <a:p>
            <a:r>
              <a:rPr lang="en-US" dirty="0"/>
              <a:t>Objects: Any resource to which access is required by user/process</a:t>
            </a:r>
          </a:p>
          <a:p>
            <a:pPr lvl="1"/>
            <a:r>
              <a:rPr lang="en-US" dirty="0"/>
              <a:t>Applications, firewall, routers, file, databases, disk blocks, memory segments, software objects</a:t>
            </a:r>
          </a:p>
          <a:p>
            <a:r>
              <a:rPr lang="en-US" dirty="0"/>
              <a:t>Access right:  type of access allowed to a subject on an object </a:t>
            </a:r>
          </a:p>
          <a:p>
            <a:pPr lvl="1"/>
            <a:r>
              <a:rPr lang="en-US" dirty="0"/>
              <a:t>read, write, execute, functions in software objects.</a:t>
            </a:r>
          </a:p>
          <a:p>
            <a:r>
              <a:rPr lang="en-US" sz="3200" dirty="0"/>
              <a:t>Domains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813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DD95F-76B1-5E48-9A8F-760E28EF1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71749-4507-E44A-B508-E7CBB4A228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sz="2800" dirty="0"/>
              <a:t>Mandatory Access Control (MAC)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Access granted on comparing resource’s security label with subject’s security clearance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A subject with requisite clearance can’t grant that clearance to another subject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Used for sensitive applications such as military</a:t>
            </a:r>
          </a:p>
          <a:p>
            <a:pPr>
              <a:spcBef>
                <a:spcPts val="600"/>
              </a:spcBef>
            </a:pPr>
            <a:r>
              <a:rPr lang="en-US" sz="2800" dirty="0"/>
              <a:t>Discretionary Access Control (DAC)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Access granted on subject’s identity and authorization rules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Access can be passed to another subject</a:t>
            </a:r>
          </a:p>
          <a:p>
            <a:pPr>
              <a:spcBef>
                <a:spcPts val="600"/>
              </a:spcBef>
            </a:pPr>
            <a:r>
              <a:rPr lang="en-US" sz="2800" dirty="0"/>
              <a:t>Role based Access Control (RBAC):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Access granted as per authorization rules for a role assigned to a subject at that time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Effective implementation of the principle of least privilege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910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EEF51-0BEE-5942-8C73-0EB5ADB72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Rights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A3EEB-E327-2042-A815-398E8694E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Processes:  delete a process, stop (block), and wake up a process.</a:t>
            </a:r>
          </a:p>
          <a:p>
            <a:r>
              <a:rPr lang="en-US" dirty="0"/>
              <a:t>Devices:  read/write the device, control its operation (e.g., a disk seek), block/unblock the device for use.</a:t>
            </a:r>
          </a:p>
          <a:p>
            <a:r>
              <a:rPr lang="en-US" dirty="0"/>
              <a:t>Memory locations or regions:  read/write certain locations of regions of memory that are protected, read/write access not allowed.</a:t>
            </a:r>
          </a:p>
          <a:p>
            <a:r>
              <a:rPr lang="en-US" dirty="0"/>
              <a:t>Subjects:  grant or delete access rights of that subject to other objects, as explained subsequently.</a:t>
            </a:r>
          </a:p>
        </p:txBody>
      </p:sp>
    </p:spTree>
    <p:extLst>
      <p:ext uri="{BB962C8B-B14F-4D97-AF65-F5344CB8AC3E}">
        <p14:creationId xmlns:p14="http://schemas.microsoft.com/office/powerpoint/2010/main" val="3970590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>
            <a:spLocks noGrp="1"/>
          </p:cNvSpPr>
          <p:nvPr>
            <p:ph type="ctrTitle"/>
          </p:nvPr>
        </p:nvSpPr>
        <p:spPr>
          <a:xfrm>
            <a:off x="1507066" y="2404534"/>
            <a:ext cx="8856133" cy="615553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pPr marL="2374463" marR="4611" indent="-2363513"/>
            <a:r>
              <a:rPr lang="en-US" sz="4000" b="1" i="1" spc="-5" dirty="0">
                <a:latin typeface="Calibri-BoldItalic"/>
                <a:cs typeface="Calibri-BoldItalic"/>
              </a:rPr>
              <a:t>Access Control Matrix</a:t>
            </a:r>
            <a:endParaRPr sz="4000" b="1" i="1" spc="-5" dirty="0">
              <a:latin typeface="Calibri-BoldItalic"/>
              <a:cs typeface="Calibri-BoldItalic"/>
            </a:endParaRPr>
          </a:p>
        </p:txBody>
      </p:sp>
    </p:spTree>
    <p:extLst>
      <p:ext uri="{BB962C8B-B14F-4D97-AF65-F5344CB8AC3E}">
        <p14:creationId xmlns:p14="http://schemas.microsoft.com/office/powerpoint/2010/main" val="816054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AE39F-0D53-8049-8891-2E5452B38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 Matrix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1FA4E1-24C9-CD47-9FE1-E5016E6E0B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Rows represent users</a:t>
            </a:r>
          </a:p>
          <a:p>
            <a:r>
              <a:rPr lang="en-US" sz="2400" dirty="0"/>
              <a:t>Columns present objects</a:t>
            </a:r>
          </a:p>
          <a:p>
            <a:r>
              <a:rPr lang="en-US" sz="2400" dirty="0"/>
              <a:t>Each cell records access rights of the respective subject on the corresponding object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A21D523-7F60-A04C-BE5B-1119A160E2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398208"/>
              </p:ext>
            </p:extLst>
          </p:nvPr>
        </p:nvGraphicFramePr>
        <p:xfrm>
          <a:off x="1246187" y="3005663"/>
          <a:ext cx="8128000" cy="3083560"/>
        </p:xfrm>
        <a:graphic>
          <a:graphicData uri="http://schemas.openxmlformats.org/drawingml/2006/table">
            <a:tbl>
              <a:tblPr firstRow="1" bandRow="1">
                <a:tableStyleId>{C3D347B6-4846-4441-97E2-77F66C07FF02}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90304488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1153283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39728654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914793622"/>
                    </a:ext>
                  </a:extLst>
                </a:gridCol>
                <a:gridCol w="1176338">
                  <a:extLst>
                    <a:ext uri="{9D8B030D-6E8A-4147-A177-3AD203B41FA5}">
                      <a16:colId xmlns:a16="http://schemas.microsoft.com/office/drawing/2014/main" val="3418856752"/>
                    </a:ext>
                  </a:extLst>
                </a:gridCol>
                <a:gridCol w="855662">
                  <a:extLst>
                    <a:ext uri="{9D8B030D-6E8A-4147-A177-3AD203B41FA5}">
                      <a16:colId xmlns:a16="http://schemas.microsoft.com/office/drawing/2014/main" val="35871409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82678411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92542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File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File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File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Directory1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165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User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Own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8498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User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Own 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Own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961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User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Own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9220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User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</a:t>
                      </a:r>
                      <a:br>
                        <a:rPr lang="en-US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005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0260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98122-63F2-3343-8BF8-E4EEF8B2B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Security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1F27F-8B03-8544-AD8A-675E3495D7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Isolation between user process and kernel process</a:t>
            </a:r>
          </a:p>
          <a:p>
            <a:r>
              <a:rPr lang="en-US" dirty="0"/>
              <a:t>Isolation between user processes</a:t>
            </a:r>
          </a:p>
          <a:p>
            <a:r>
              <a:rPr lang="en-US" dirty="0"/>
              <a:t>Protection of kernel objects against</a:t>
            </a:r>
          </a:p>
          <a:p>
            <a:pPr lvl="1"/>
            <a:r>
              <a:rPr lang="en-US" dirty="0"/>
              <a:t>Unauthorized access</a:t>
            </a:r>
          </a:p>
          <a:p>
            <a:pPr lvl="1"/>
            <a:r>
              <a:rPr lang="en-US" dirty="0"/>
              <a:t>Inadvertent modification</a:t>
            </a:r>
          </a:p>
          <a:p>
            <a:r>
              <a:rPr lang="en-US" dirty="0"/>
              <a:t>Prevention of unauthorized access</a:t>
            </a:r>
          </a:p>
          <a:p>
            <a:pPr lvl="1"/>
            <a:r>
              <a:rPr lang="en-US" dirty="0"/>
              <a:t>Authentication of users</a:t>
            </a:r>
          </a:p>
          <a:p>
            <a:pPr lvl="1"/>
            <a:r>
              <a:rPr lang="en-US" dirty="0"/>
              <a:t>Authentication of processes</a:t>
            </a:r>
          </a:p>
        </p:txBody>
      </p:sp>
    </p:spTree>
    <p:extLst>
      <p:ext uri="{BB962C8B-B14F-4D97-AF65-F5344CB8AC3E}">
        <p14:creationId xmlns:p14="http://schemas.microsoft.com/office/powerpoint/2010/main" val="3463758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061E2-412A-1541-8A76-5D8D2861C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 Matrix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DDC9E-8C0D-404A-8E11-3565AAE555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500"/>
              </a:spcBef>
            </a:pPr>
            <a:r>
              <a:rPr lang="en-US" sz="2800" dirty="0"/>
              <a:t>A is access control matrix</a:t>
            </a:r>
          </a:p>
          <a:p>
            <a:pPr>
              <a:spcBef>
                <a:spcPts val="500"/>
              </a:spcBef>
            </a:pPr>
            <a:r>
              <a:rPr lang="en-US" sz="2800" dirty="0"/>
              <a:t>A[</a:t>
            </a:r>
            <a:r>
              <a:rPr lang="en-US" sz="2800" dirty="0" err="1"/>
              <a:t>s,o</a:t>
            </a:r>
            <a:r>
              <a:rPr lang="en-US" sz="2800" dirty="0"/>
              <a:t>] is an entry  for subject s and object o</a:t>
            </a:r>
          </a:p>
          <a:p>
            <a:pPr>
              <a:spcBef>
                <a:spcPts val="500"/>
              </a:spcBef>
            </a:pPr>
            <a:r>
              <a:rPr lang="en-US" sz="2800" dirty="0"/>
              <a:t>Primitive Operations</a:t>
            </a:r>
          </a:p>
          <a:p>
            <a:pPr lvl="1">
              <a:spcBef>
                <a:spcPts val="500"/>
              </a:spcBef>
            </a:pPr>
            <a:r>
              <a:rPr lang="en-US" dirty="0"/>
              <a:t>Create new subject  (adding new row)</a:t>
            </a:r>
          </a:p>
          <a:p>
            <a:pPr lvl="1">
              <a:spcBef>
                <a:spcPts val="500"/>
              </a:spcBef>
            </a:pPr>
            <a:r>
              <a:rPr lang="en-US" dirty="0"/>
              <a:t>Create new object (adding new column)</a:t>
            </a:r>
          </a:p>
          <a:p>
            <a:pPr lvl="1">
              <a:spcBef>
                <a:spcPts val="500"/>
              </a:spcBef>
            </a:pPr>
            <a:r>
              <a:rPr lang="en-US" dirty="0"/>
              <a:t>Destroy subject s (delete a row)</a:t>
            </a:r>
          </a:p>
          <a:p>
            <a:pPr lvl="1">
              <a:spcBef>
                <a:spcPts val="500"/>
              </a:spcBef>
            </a:pPr>
            <a:r>
              <a:rPr lang="en-US" dirty="0"/>
              <a:t>Destroy object s (delete a column)</a:t>
            </a:r>
          </a:p>
          <a:p>
            <a:pPr lvl="1">
              <a:spcBef>
                <a:spcPts val="500"/>
              </a:spcBef>
            </a:pPr>
            <a:r>
              <a:rPr lang="en-US" dirty="0"/>
              <a:t>Enter right r into A[</a:t>
            </a:r>
            <a:r>
              <a:rPr lang="en-US" dirty="0" err="1"/>
              <a:t>s,o</a:t>
            </a:r>
            <a:r>
              <a:rPr lang="en-US" dirty="0"/>
              <a:t>]</a:t>
            </a:r>
          </a:p>
          <a:p>
            <a:pPr lvl="1">
              <a:spcBef>
                <a:spcPts val="500"/>
              </a:spcBef>
            </a:pPr>
            <a:r>
              <a:rPr lang="en-US" dirty="0"/>
              <a:t>Delete right r from A[</a:t>
            </a:r>
            <a:r>
              <a:rPr lang="en-US" dirty="0" err="1"/>
              <a:t>s,o</a:t>
            </a:r>
            <a:r>
              <a:rPr lang="en-US" dirty="0"/>
              <a:t>]</a:t>
            </a:r>
          </a:p>
          <a:p>
            <a:pPr>
              <a:spcBef>
                <a:spcPts val="500"/>
              </a:spcBef>
            </a:pPr>
            <a:r>
              <a:rPr lang="en-US" sz="2800" dirty="0"/>
              <a:t>Monitor: A hardware/software mechanism that controls checks access for an object o  for subject s as per A[</a:t>
            </a:r>
            <a:r>
              <a:rPr lang="en-US" sz="2800" dirty="0" err="1"/>
              <a:t>s,o</a:t>
            </a:r>
            <a:r>
              <a:rPr lang="en-US" sz="2800" dirty="0"/>
              <a:t>]]</a:t>
            </a:r>
          </a:p>
        </p:txBody>
      </p:sp>
    </p:spTree>
    <p:extLst>
      <p:ext uri="{BB962C8B-B14F-4D97-AF65-F5344CB8AC3E}">
        <p14:creationId xmlns:p14="http://schemas.microsoft.com/office/powerpoint/2010/main" val="2224792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056B7-312B-8548-B21E-A3BD18FA3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Operations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9F2388-E010-AF48-B79D-3F0FED921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A’ is modified Access Control Matrix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4DFC349-8107-BB45-9287-B34C5F599A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410424"/>
              </p:ext>
            </p:extLst>
          </p:nvPr>
        </p:nvGraphicFramePr>
        <p:xfrm>
          <a:off x="946150" y="1634073"/>
          <a:ext cx="9140825" cy="4546600"/>
        </p:xfrm>
        <a:graphic>
          <a:graphicData uri="http://schemas.openxmlformats.org/drawingml/2006/table">
            <a:tbl>
              <a:tblPr firstRow="1" bandRow="1">
                <a:tableStyleId>{C3D347B6-4846-4441-97E2-77F66C07FF02}</a:tableStyleId>
              </a:tblPr>
              <a:tblGrid>
                <a:gridCol w="2088399">
                  <a:extLst>
                    <a:ext uri="{9D8B030D-6E8A-4147-A177-3AD203B41FA5}">
                      <a16:colId xmlns:a16="http://schemas.microsoft.com/office/drawing/2014/main" val="240802185"/>
                    </a:ext>
                  </a:extLst>
                </a:gridCol>
                <a:gridCol w="1301171">
                  <a:extLst>
                    <a:ext uri="{9D8B030D-6E8A-4147-A177-3AD203B41FA5}">
                      <a16:colId xmlns:a16="http://schemas.microsoft.com/office/drawing/2014/main" val="3923422205"/>
                    </a:ext>
                  </a:extLst>
                </a:gridCol>
                <a:gridCol w="3580310">
                  <a:extLst>
                    <a:ext uri="{9D8B030D-6E8A-4147-A177-3AD203B41FA5}">
                      <a16:colId xmlns:a16="http://schemas.microsoft.com/office/drawing/2014/main" val="339770579"/>
                    </a:ext>
                  </a:extLst>
                </a:gridCol>
                <a:gridCol w="2170945">
                  <a:extLst>
                    <a:ext uri="{9D8B030D-6E8A-4147-A177-3AD203B41FA5}">
                      <a16:colId xmlns:a16="http://schemas.microsoft.com/office/drawing/2014/main" val="25713261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Operation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Conditions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New State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166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Create subject s’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s’ ∉ 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S’ = S ∪ {s’}; O’ = O ∪ {s’}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A’[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s’,o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] = ∅, o ∈ O’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A’[s, s’] = ∅, s ∈ S’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Add row for s’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Execute create object s’ i.e. add column for s’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A[s’, s’] = control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1808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Create object o’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o’ ∉ O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S’ = S;  O’ = O ∪ {o’}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A’[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s,o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] = A[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s,o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]; s ∈ S; o ∈ O 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A’[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s,o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’] = ∅, s ∈ S’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Add column for o’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Add owner in A[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s,o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’]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210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Destroy subject s’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s’ ∈ 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S’ = S - {s’}; O’ = O - {s’}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A’[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s,o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] = A[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s,o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]; s ∈ S’; o ∈ O’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Destroy  object s’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Delete row s’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7294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Destroy object o’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o’ ∈ O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o’ ∉ 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S’ = S - {s’}; O’ = O - {o’}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A’[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s,o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] = A[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s,o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]; s ∈ S’; o ∈ O’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Delete column o’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214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Enter r into A[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s,o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 ∈ S 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 ∈ O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S’ = S; O’ = O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A’[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s,o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] = A[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s,o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] ∪ {r}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A’[s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,o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] = A[s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,o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]    (s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 o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 ⍯ (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s,o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499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Delete r from A[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s,o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 ∈ S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 ∈ O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S’ = S; O’ = O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A’[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s,o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] = A[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s,o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] - {r}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A’[s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,o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] = A[s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,o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]   (s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 o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 ⍯ (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s,o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1191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3217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F7D1F-0BA7-4344-BE12-615EF56E8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Object (File)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5CCE9-4997-5E42-BD94-3ADA832A94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6360" indent="0">
              <a:buNone/>
            </a:pPr>
            <a:r>
              <a:rPr lang="en-US" dirty="0"/>
              <a:t>// Process p creates file f</a:t>
            </a:r>
          </a:p>
          <a:p>
            <a:pPr marL="86360" indent="0">
              <a:buNone/>
            </a:pPr>
            <a:r>
              <a:rPr lang="en-US" dirty="0"/>
              <a:t>Command </a:t>
            </a:r>
            <a:r>
              <a:rPr lang="en-US" dirty="0" err="1"/>
              <a:t>create.file</a:t>
            </a:r>
            <a:r>
              <a:rPr lang="en-US" dirty="0"/>
              <a:t>(p, f)</a:t>
            </a:r>
          </a:p>
          <a:p>
            <a:pPr marL="86360" indent="0">
              <a:buNone/>
            </a:pPr>
            <a:r>
              <a:rPr lang="en-US" dirty="0"/>
              <a:t>	Create object f</a:t>
            </a:r>
          </a:p>
          <a:p>
            <a:pPr marL="86360" indent="0">
              <a:buNone/>
            </a:pPr>
            <a:r>
              <a:rPr lang="en-US" dirty="0"/>
              <a:t>	Enter Own into A[p, f]</a:t>
            </a:r>
          </a:p>
          <a:p>
            <a:pPr marL="86360" indent="0">
              <a:buNone/>
            </a:pPr>
            <a:r>
              <a:rPr lang="en-US" dirty="0"/>
              <a:t>	Enter R into A[p, f]</a:t>
            </a:r>
          </a:p>
          <a:p>
            <a:pPr marL="86360" indent="0">
              <a:buNone/>
            </a:pPr>
            <a:r>
              <a:rPr lang="en-US" dirty="0"/>
              <a:t>	Enter W into A[p, f]</a:t>
            </a:r>
          </a:p>
          <a:p>
            <a:pPr marL="86360" indent="0">
              <a:buNone/>
            </a:pPr>
            <a:r>
              <a:rPr lang="en-US" dirty="0"/>
              <a:t>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550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F7D1F-0BA7-4344-BE12-615EF56E8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 Read Rights to Another Subject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5CCE9-4997-5E42-BD94-3ADA832A94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6360" indent="0">
              <a:buNone/>
            </a:pPr>
            <a:r>
              <a:rPr lang="en-US" dirty="0"/>
              <a:t>// Process p confers read rights on file f to process q</a:t>
            </a:r>
          </a:p>
          <a:p>
            <a:pPr marL="86360" indent="0">
              <a:buNone/>
            </a:pPr>
            <a:r>
              <a:rPr lang="en-US" dirty="0"/>
              <a:t>Command </a:t>
            </a:r>
            <a:r>
              <a:rPr lang="en-US" dirty="0" err="1"/>
              <a:t>confer.read</a:t>
            </a:r>
            <a:r>
              <a:rPr lang="en-US" dirty="0"/>
              <a:t>(p, q, f)</a:t>
            </a:r>
          </a:p>
          <a:p>
            <a:pPr marL="86360" indent="0">
              <a:buNone/>
            </a:pPr>
            <a:r>
              <a:rPr lang="en-US" dirty="0"/>
              <a:t>	If own in A[</a:t>
            </a:r>
            <a:r>
              <a:rPr lang="en-US" dirty="0" err="1"/>
              <a:t>p,f</a:t>
            </a:r>
            <a:r>
              <a:rPr lang="en-US" dirty="0"/>
              <a:t>] then</a:t>
            </a:r>
          </a:p>
          <a:p>
            <a:pPr marL="86360" indent="0">
              <a:buNone/>
            </a:pPr>
            <a:r>
              <a:rPr lang="en-US" dirty="0"/>
              <a:t>		Enter R into A[q, f]</a:t>
            </a:r>
          </a:p>
          <a:p>
            <a:pPr marL="86360" indent="0">
              <a:buNone/>
            </a:pPr>
            <a:r>
              <a:rPr lang="en-US" dirty="0"/>
              <a:t>	endif</a:t>
            </a:r>
          </a:p>
          <a:p>
            <a:pPr marL="86360" indent="0">
              <a:buNone/>
            </a:pPr>
            <a:r>
              <a:rPr lang="en-US" dirty="0"/>
              <a:t>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5222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F7D1F-0BA7-4344-BE12-615EF56E8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Revoke Read Rights from Another Subject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5CCE9-4997-5E42-BD94-3ADA832A94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6360" indent="0">
              <a:buNone/>
            </a:pPr>
            <a:r>
              <a:rPr lang="en-US" dirty="0"/>
              <a:t>// Process p revokes read rights on file f from process q</a:t>
            </a:r>
          </a:p>
          <a:p>
            <a:pPr marL="86360" indent="0">
              <a:buNone/>
            </a:pPr>
            <a:r>
              <a:rPr lang="en-US" dirty="0"/>
              <a:t>Command </a:t>
            </a:r>
            <a:r>
              <a:rPr lang="en-US" dirty="0" err="1"/>
              <a:t>confer.read</a:t>
            </a:r>
            <a:r>
              <a:rPr lang="en-US" dirty="0"/>
              <a:t>(p, q, f)</a:t>
            </a:r>
          </a:p>
          <a:p>
            <a:pPr marL="86360" indent="0">
              <a:buNone/>
            </a:pPr>
            <a:r>
              <a:rPr lang="en-US" dirty="0"/>
              <a:t>	If own in A[</a:t>
            </a:r>
            <a:r>
              <a:rPr lang="en-US" dirty="0" err="1"/>
              <a:t>p,f</a:t>
            </a:r>
            <a:r>
              <a:rPr lang="en-US" dirty="0"/>
              <a:t>] then</a:t>
            </a:r>
          </a:p>
          <a:p>
            <a:pPr marL="86360" indent="0">
              <a:buNone/>
            </a:pPr>
            <a:r>
              <a:rPr lang="en-US" dirty="0"/>
              <a:t>		Delete R from A[q, f]</a:t>
            </a:r>
          </a:p>
          <a:p>
            <a:pPr marL="86360" indent="0">
              <a:buNone/>
            </a:pPr>
            <a:r>
              <a:rPr lang="en-US" dirty="0"/>
              <a:t>	endif</a:t>
            </a:r>
          </a:p>
          <a:p>
            <a:pPr marL="86360" indent="0">
              <a:buNone/>
            </a:pPr>
            <a:r>
              <a:rPr lang="en-US" dirty="0"/>
              <a:t>End</a:t>
            </a:r>
          </a:p>
          <a:p>
            <a:pPr marL="86360" indent="0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Owner of an object can grant a right to the object it does not have. It can grant this right to itself. This allows it to revoke its W-access to an object, and later restore the right to modify the object.</a:t>
            </a:r>
          </a:p>
          <a:p>
            <a:pPr marL="8636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350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F7D1F-0BA7-4344-BE12-615EF56E8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Read Rights to Another Subject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5CCE9-4997-5E42-BD94-3ADA832A94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6360" indent="0">
              <a:buNone/>
            </a:pPr>
            <a:r>
              <a:rPr lang="en-US" dirty="0"/>
              <a:t>// Process p confers read rights on file f to process q</a:t>
            </a:r>
          </a:p>
          <a:p>
            <a:pPr marL="86360" indent="0">
              <a:buNone/>
            </a:pPr>
            <a:r>
              <a:rPr lang="en-US" dirty="0"/>
              <a:t>// R* means read rights with copy allowed</a:t>
            </a:r>
          </a:p>
          <a:p>
            <a:pPr marL="86360" indent="0">
              <a:buNone/>
            </a:pPr>
            <a:r>
              <a:rPr lang="en-US" dirty="0"/>
              <a:t>//Q is granted read rights but not allowed to transfer these to any other process</a:t>
            </a:r>
          </a:p>
          <a:p>
            <a:pPr marL="86360" indent="0">
              <a:buNone/>
            </a:pPr>
            <a:r>
              <a:rPr lang="en-US" dirty="0"/>
              <a:t>Command </a:t>
            </a:r>
            <a:r>
              <a:rPr lang="en-US" dirty="0" err="1"/>
              <a:t>confer.read</a:t>
            </a:r>
            <a:r>
              <a:rPr lang="en-US" dirty="0"/>
              <a:t>(p, q, f)</a:t>
            </a:r>
          </a:p>
          <a:p>
            <a:pPr marL="86360" indent="0">
              <a:buNone/>
            </a:pPr>
            <a:r>
              <a:rPr lang="en-US" dirty="0"/>
              <a:t>	If R* in A[</a:t>
            </a:r>
            <a:r>
              <a:rPr lang="en-US" dirty="0" err="1"/>
              <a:t>p,f</a:t>
            </a:r>
            <a:r>
              <a:rPr lang="en-US" dirty="0"/>
              <a:t>] then</a:t>
            </a:r>
          </a:p>
          <a:p>
            <a:pPr marL="86360" indent="0">
              <a:buNone/>
            </a:pPr>
            <a:r>
              <a:rPr lang="en-US" dirty="0"/>
              <a:t>		Enter R into A[q, f]</a:t>
            </a:r>
          </a:p>
          <a:p>
            <a:pPr marL="86360" indent="0">
              <a:buNone/>
            </a:pPr>
            <a:r>
              <a:rPr lang="en-US" dirty="0"/>
              <a:t>	endif</a:t>
            </a:r>
          </a:p>
          <a:p>
            <a:pPr marL="86360" indent="0">
              <a:buNone/>
            </a:pPr>
            <a:r>
              <a:rPr lang="en-US" dirty="0"/>
              <a:t>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760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F7D1F-0BA7-4344-BE12-615EF56E8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Transfer-only Read Rights to Another Subject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5CCE9-4997-5E42-BD94-3ADA832A94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6360" indent="0">
              <a:buNone/>
            </a:pPr>
            <a:r>
              <a:rPr lang="en-US" dirty="0"/>
              <a:t>// Process p confers read rights on file f to process q</a:t>
            </a:r>
          </a:p>
          <a:p>
            <a:pPr marL="86360" indent="0">
              <a:buNone/>
            </a:pPr>
            <a:r>
              <a:rPr lang="en-US" dirty="0"/>
              <a:t>// R+ means transfer of read rights allowed</a:t>
            </a:r>
          </a:p>
          <a:p>
            <a:pPr marL="86360" indent="0">
              <a:buNone/>
            </a:pPr>
            <a:r>
              <a:rPr lang="en-US" dirty="0"/>
              <a:t>Command </a:t>
            </a:r>
            <a:r>
              <a:rPr lang="en-US" dirty="0" err="1"/>
              <a:t>confer.read</a:t>
            </a:r>
            <a:r>
              <a:rPr lang="en-US" dirty="0"/>
              <a:t>(p, q, f)</a:t>
            </a:r>
          </a:p>
          <a:p>
            <a:pPr marL="86360" indent="0">
              <a:buNone/>
            </a:pPr>
            <a:r>
              <a:rPr lang="en-US" dirty="0"/>
              <a:t>	If R+ in A[</a:t>
            </a:r>
            <a:r>
              <a:rPr lang="en-US" dirty="0" err="1"/>
              <a:t>p,f</a:t>
            </a:r>
            <a:r>
              <a:rPr lang="en-US" dirty="0"/>
              <a:t>] then</a:t>
            </a:r>
          </a:p>
          <a:p>
            <a:pPr marL="86360" indent="0">
              <a:buNone/>
            </a:pPr>
            <a:r>
              <a:rPr lang="en-US" dirty="0"/>
              <a:t>		Delete R+ from A[p, f] </a:t>
            </a:r>
          </a:p>
          <a:p>
            <a:pPr marL="86360" indent="0">
              <a:buNone/>
            </a:pPr>
            <a:r>
              <a:rPr lang="en-US" dirty="0"/>
              <a:t>		Enter R+ into A[q, f]</a:t>
            </a:r>
          </a:p>
          <a:p>
            <a:pPr marL="86360" indent="0">
              <a:buNone/>
            </a:pPr>
            <a:r>
              <a:rPr lang="en-US" dirty="0"/>
              <a:t>	endif</a:t>
            </a:r>
          </a:p>
          <a:p>
            <a:pPr marL="86360" indent="0">
              <a:buNone/>
            </a:pPr>
            <a:r>
              <a:rPr lang="en-US" dirty="0"/>
              <a:t>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370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F7D1F-0BA7-4344-BE12-615EF56E8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Access Rights of Subordinate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5CCE9-4997-5E42-BD94-3ADA832A94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6360" indent="0">
              <a:buNone/>
            </a:pPr>
            <a:r>
              <a:rPr lang="en-US" dirty="0"/>
              <a:t>// control right needed </a:t>
            </a:r>
          </a:p>
          <a:p>
            <a:pPr marL="86360" indent="0">
              <a:spcBef>
                <a:spcPts val="600"/>
              </a:spcBef>
              <a:buNone/>
            </a:pPr>
            <a:r>
              <a:rPr lang="en-US" dirty="0"/>
              <a:t>Command </a:t>
            </a:r>
            <a:r>
              <a:rPr lang="en-US" dirty="0" err="1"/>
              <a:t>create.subordinate</a:t>
            </a:r>
            <a:r>
              <a:rPr lang="en-US" dirty="0"/>
              <a:t>(p, q, m)</a:t>
            </a:r>
          </a:p>
          <a:p>
            <a:pPr marL="86360" indent="0">
              <a:spcBef>
                <a:spcPts val="600"/>
              </a:spcBef>
              <a:buNone/>
            </a:pPr>
            <a:r>
              <a:rPr lang="en-US" dirty="0"/>
              <a:t>	Create subject q</a:t>
            </a:r>
          </a:p>
          <a:p>
            <a:pPr marL="86360" indent="0">
              <a:spcBef>
                <a:spcPts val="600"/>
              </a:spcBef>
              <a:buNone/>
            </a:pPr>
            <a:r>
              <a:rPr lang="en-US" dirty="0"/>
              <a:t>	Create object m</a:t>
            </a:r>
          </a:p>
          <a:p>
            <a:pPr marL="86360" indent="0">
              <a:spcBef>
                <a:spcPts val="600"/>
              </a:spcBef>
              <a:buNone/>
            </a:pPr>
            <a:r>
              <a:rPr lang="en-US" dirty="0"/>
              <a:t>	Enter control into A[p, q]</a:t>
            </a:r>
          </a:p>
          <a:p>
            <a:pPr marL="86360" indent="0">
              <a:spcBef>
                <a:spcPts val="600"/>
              </a:spcBef>
              <a:buNone/>
            </a:pPr>
            <a:r>
              <a:rPr lang="en-US" dirty="0"/>
              <a:t>	Enter R into A[q, m]</a:t>
            </a:r>
          </a:p>
          <a:p>
            <a:pPr marL="86360" indent="0">
              <a:spcBef>
                <a:spcPts val="600"/>
              </a:spcBef>
              <a:buNone/>
            </a:pPr>
            <a:r>
              <a:rPr lang="en-US" dirty="0"/>
              <a:t>	Enter W into A[q, m]</a:t>
            </a:r>
          </a:p>
          <a:p>
            <a:pPr marL="86360" indent="0">
              <a:spcBef>
                <a:spcPts val="600"/>
              </a:spcBef>
              <a:buNone/>
            </a:pPr>
            <a:r>
              <a:rPr lang="en-US" dirty="0"/>
              <a:t>	Enter E into A[q, m]</a:t>
            </a:r>
          </a:p>
          <a:p>
            <a:pPr marL="86360" indent="0">
              <a:spcBef>
                <a:spcPts val="600"/>
              </a:spcBef>
              <a:buNone/>
            </a:pPr>
            <a:r>
              <a:rPr lang="en-US" dirty="0"/>
              <a:t>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333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F7D1F-0BA7-4344-BE12-615EF56E8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Take/Revoke Access Rights of Subordinate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5CCE9-4997-5E42-BD94-3ADA832A94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6360" indent="0">
              <a:spcBef>
                <a:spcPts val="400"/>
              </a:spcBef>
              <a:buNone/>
            </a:pPr>
            <a:r>
              <a:rPr lang="en-US" sz="2800" dirty="0"/>
              <a:t>Command </a:t>
            </a:r>
            <a:r>
              <a:rPr lang="en-US" sz="2800" dirty="0" err="1"/>
              <a:t>take.subordinate.read</a:t>
            </a:r>
            <a:r>
              <a:rPr lang="en-US" sz="2800" dirty="0"/>
              <a:t>(p, q, m)</a:t>
            </a:r>
          </a:p>
          <a:p>
            <a:pPr marL="86360" indent="0">
              <a:spcBef>
                <a:spcPts val="400"/>
              </a:spcBef>
              <a:buNone/>
            </a:pPr>
            <a:r>
              <a:rPr lang="en-US" sz="2800" dirty="0"/>
              <a:t>	If control in A[</a:t>
            </a:r>
            <a:r>
              <a:rPr lang="en-US" sz="2800" dirty="0" err="1"/>
              <a:t>p,q</a:t>
            </a:r>
            <a:r>
              <a:rPr lang="en-US" sz="2800" dirty="0"/>
              <a:t>] and R in A[</a:t>
            </a:r>
            <a:r>
              <a:rPr lang="en-US" sz="2800" dirty="0" err="1"/>
              <a:t>q,m</a:t>
            </a:r>
            <a:r>
              <a:rPr lang="en-US" sz="2800" dirty="0"/>
              <a:t>]</a:t>
            </a:r>
          </a:p>
          <a:p>
            <a:pPr marL="86360" indent="0">
              <a:spcBef>
                <a:spcPts val="400"/>
              </a:spcBef>
              <a:buNone/>
            </a:pPr>
            <a:r>
              <a:rPr lang="en-US" sz="2800" dirty="0"/>
              <a:t>		Enter R in A[p, m]</a:t>
            </a:r>
          </a:p>
          <a:p>
            <a:pPr marL="86360" indent="0">
              <a:spcBef>
                <a:spcPts val="400"/>
              </a:spcBef>
              <a:buNone/>
            </a:pPr>
            <a:r>
              <a:rPr lang="en-US" sz="2800" dirty="0"/>
              <a:t>	Endif</a:t>
            </a:r>
          </a:p>
          <a:p>
            <a:pPr marL="86360" indent="0">
              <a:spcBef>
                <a:spcPts val="400"/>
              </a:spcBef>
              <a:buNone/>
            </a:pPr>
            <a:r>
              <a:rPr lang="en-US" sz="2800" dirty="0"/>
              <a:t>End</a:t>
            </a:r>
          </a:p>
          <a:p>
            <a:pPr marL="86360" indent="0">
              <a:spcBef>
                <a:spcPts val="400"/>
              </a:spcBef>
              <a:buNone/>
            </a:pPr>
            <a:endParaRPr lang="en-US" sz="2800" dirty="0"/>
          </a:p>
          <a:p>
            <a:pPr marL="86360" indent="0">
              <a:spcBef>
                <a:spcPts val="400"/>
              </a:spcBef>
              <a:buNone/>
            </a:pPr>
            <a:r>
              <a:rPr lang="en-US" sz="2800" dirty="0"/>
              <a:t>Command </a:t>
            </a:r>
            <a:r>
              <a:rPr lang="en-US" sz="2800" dirty="0" err="1"/>
              <a:t>revoke.subordinate.read</a:t>
            </a:r>
            <a:r>
              <a:rPr lang="en-US" sz="2800" dirty="0"/>
              <a:t>(p, q, m)</a:t>
            </a:r>
          </a:p>
          <a:p>
            <a:pPr marL="86360" indent="0">
              <a:spcBef>
                <a:spcPts val="400"/>
              </a:spcBef>
              <a:buNone/>
            </a:pPr>
            <a:r>
              <a:rPr lang="en-US" sz="2800" dirty="0"/>
              <a:t>	If control in A[</a:t>
            </a:r>
            <a:r>
              <a:rPr lang="en-US" sz="2800" dirty="0" err="1"/>
              <a:t>p,q</a:t>
            </a:r>
            <a:r>
              <a:rPr lang="en-US" sz="2800" dirty="0"/>
              <a:t>]</a:t>
            </a:r>
          </a:p>
          <a:p>
            <a:pPr marL="86360" indent="0">
              <a:spcBef>
                <a:spcPts val="400"/>
              </a:spcBef>
              <a:buNone/>
            </a:pPr>
            <a:r>
              <a:rPr lang="en-US" sz="2800" dirty="0"/>
              <a:t>		Delete R in A[q, m]</a:t>
            </a:r>
          </a:p>
          <a:p>
            <a:pPr marL="86360" indent="0">
              <a:spcBef>
                <a:spcPts val="400"/>
              </a:spcBef>
              <a:buNone/>
            </a:pPr>
            <a:r>
              <a:rPr lang="en-US" sz="2800" dirty="0"/>
              <a:t>	Endif</a:t>
            </a:r>
          </a:p>
          <a:p>
            <a:pPr marL="86360" indent="0">
              <a:spcBef>
                <a:spcPts val="400"/>
              </a:spcBef>
              <a:buNone/>
            </a:pPr>
            <a:r>
              <a:rPr lang="en-US" sz="2800" dirty="0"/>
              <a:t>End</a:t>
            </a:r>
          </a:p>
          <a:p>
            <a:pPr marL="86360" indent="0">
              <a:spcBef>
                <a:spcPts val="600"/>
              </a:spcBef>
              <a:buNone/>
            </a:pPr>
            <a:endParaRPr lang="en-US" dirty="0"/>
          </a:p>
          <a:p>
            <a:pPr marL="86360" indent="0">
              <a:spcBef>
                <a:spcPts val="600"/>
              </a:spcBef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782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F7D1F-0BA7-4344-BE12-615EF56E8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Revoke revised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5CCE9-4997-5E42-BD94-3ADA832A94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6360" indent="0">
              <a:buNone/>
            </a:pPr>
            <a:r>
              <a:rPr lang="en-US" dirty="0"/>
              <a:t>// control right needed </a:t>
            </a:r>
          </a:p>
          <a:p>
            <a:pPr marL="86360" indent="0">
              <a:spcBef>
                <a:spcPts val="600"/>
              </a:spcBef>
              <a:buNone/>
            </a:pPr>
            <a:r>
              <a:rPr lang="en-US" dirty="0"/>
              <a:t>Command </a:t>
            </a:r>
            <a:r>
              <a:rPr lang="en-US" dirty="0" err="1"/>
              <a:t>revoke.read</a:t>
            </a:r>
            <a:r>
              <a:rPr lang="en-US" dirty="0"/>
              <a:t>(p, q, f)</a:t>
            </a:r>
          </a:p>
          <a:p>
            <a:pPr marL="86360" indent="0">
              <a:spcBef>
                <a:spcPts val="600"/>
              </a:spcBef>
              <a:buNone/>
            </a:pPr>
            <a:r>
              <a:rPr lang="en-US" dirty="0"/>
              <a:t>	If own in A[p, f] or Control in A[</a:t>
            </a:r>
            <a:r>
              <a:rPr lang="en-US" dirty="0" err="1"/>
              <a:t>p,q</a:t>
            </a:r>
            <a:r>
              <a:rPr lang="en-US" dirty="0"/>
              <a:t>]</a:t>
            </a:r>
          </a:p>
          <a:p>
            <a:pPr marL="86360" indent="0">
              <a:spcBef>
                <a:spcPts val="600"/>
              </a:spcBef>
              <a:buNone/>
            </a:pPr>
            <a:r>
              <a:rPr lang="en-US" dirty="0"/>
              <a:t>		delete R from A[q, f]</a:t>
            </a:r>
          </a:p>
          <a:p>
            <a:pPr marL="86360" indent="0">
              <a:spcBef>
                <a:spcPts val="600"/>
              </a:spcBef>
              <a:buNone/>
            </a:pPr>
            <a:r>
              <a:rPr lang="en-US" dirty="0"/>
              <a:t>	Endif</a:t>
            </a:r>
          </a:p>
          <a:p>
            <a:pPr marL="86360" indent="0">
              <a:spcBef>
                <a:spcPts val="600"/>
              </a:spcBef>
              <a:buNone/>
            </a:pPr>
            <a:r>
              <a:rPr lang="en-US" dirty="0"/>
              <a:t>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830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>
            <a:spLocks noGrp="1"/>
          </p:cNvSpPr>
          <p:nvPr>
            <p:ph type="ctrTitle"/>
          </p:nvPr>
        </p:nvSpPr>
        <p:spPr>
          <a:xfrm>
            <a:off x="1507066" y="2404534"/>
            <a:ext cx="8856133" cy="615553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pPr marL="2374463" marR="4611" indent="-2363513"/>
            <a:r>
              <a:rPr lang="en-US" sz="4000" b="1" i="1" spc="-5" dirty="0">
                <a:latin typeface="Calibri-BoldItalic"/>
                <a:cs typeface="Calibri-BoldItalic"/>
              </a:rPr>
              <a:t>User Authentication</a:t>
            </a:r>
            <a:endParaRPr sz="4000" b="1" i="1" spc="-5" dirty="0">
              <a:latin typeface="Calibri-BoldItalic"/>
              <a:cs typeface="Calibri-BoldItalic"/>
            </a:endParaRPr>
          </a:p>
        </p:txBody>
      </p:sp>
    </p:spTree>
    <p:extLst>
      <p:ext uri="{BB962C8B-B14F-4D97-AF65-F5344CB8AC3E}">
        <p14:creationId xmlns:p14="http://schemas.microsoft.com/office/powerpoint/2010/main" val="38671359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AE39F-0D53-8049-8891-2E5452B38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1FA4E1-24C9-CD47-9FE1-E5016E6E0B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277F71-3F96-3B45-B40D-09B09E27B0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820"/>
          <a:stretch>
            <a:fillRect/>
          </a:stretch>
        </p:blipFill>
        <p:spPr>
          <a:xfrm>
            <a:off x="1257293" y="994869"/>
            <a:ext cx="8037519" cy="53059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58E4A7-334B-8A43-800E-609E556DB9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3846"/>
          <a:stretch>
            <a:fillRect/>
          </a:stretch>
        </p:blipFill>
        <p:spPr>
          <a:xfrm>
            <a:off x="2333621" y="1357317"/>
            <a:ext cx="1554480" cy="469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56F0AB-32DE-AF49-A939-F023570C48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3846"/>
          <a:stretch>
            <a:fillRect/>
          </a:stretch>
        </p:blipFill>
        <p:spPr>
          <a:xfrm>
            <a:off x="2371717" y="1919293"/>
            <a:ext cx="1554480" cy="49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C5A971-AD32-7F42-9D47-1A3DC6BC359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4615" r="73846"/>
          <a:stretch>
            <a:fillRect/>
          </a:stretch>
        </p:blipFill>
        <p:spPr>
          <a:xfrm>
            <a:off x="7138996" y="1366848"/>
            <a:ext cx="1969542" cy="533400"/>
          </a:xfrm>
          <a:prstGeom prst="rect">
            <a:avLst/>
          </a:prstGeom>
          <a:solidFill>
            <a:srgbClr val="CCFFCC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83B662-59E8-534C-B2E7-53A60A54C3C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4615" r="73846"/>
          <a:stretch>
            <a:fillRect/>
          </a:stretch>
        </p:blipFill>
        <p:spPr>
          <a:xfrm>
            <a:off x="7138996" y="1930301"/>
            <a:ext cx="1744193" cy="472371"/>
          </a:xfrm>
          <a:prstGeom prst="rect">
            <a:avLst/>
          </a:prstGeom>
          <a:solidFill>
            <a:srgbClr val="CCFFCC"/>
          </a:solidFill>
        </p:spPr>
      </p:pic>
    </p:spTree>
    <p:extLst>
      <p:ext uri="{BB962C8B-B14F-4D97-AF65-F5344CB8AC3E}">
        <p14:creationId xmlns:p14="http://schemas.microsoft.com/office/powerpoint/2010/main" val="2758084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>
            <a:spLocks noGrp="1"/>
          </p:cNvSpPr>
          <p:nvPr>
            <p:ph type="ctrTitle"/>
          </p:nvPr>
        </p:nvSpPr>
        <p:spPr>
          <a:xfrm>
            <a:off x="1507066" y="2404534"/>
            <a:ext cx="8856133" cy="615553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pPr marL="2374463" marR="4611" indent="-2363513"/>
            <a:r>
              <a:rPr lang="en-US" sz="4000" b="1" i="1" spc="-5" dirty="0">
                <a:latin typeface="Calibri-BoldItalic"/>
                <a:cs typeface="Calibri-BoldItalic"/>
              </a:rPr>
              <a:t>Protection Mechanism</a:t>
            </a:r>
            <a:endParaRPr sz="4000" b="1" i="1" spc="-5" dirty="0">
              <a:latin typeface="Calibri-BoldItalic"/>
              <a:cs typeface="Calibri-BoldItalic"/>
            </a:endParaRPr>
          </a:p>
        </p:txBody>
      </p:sp>
    </p:spTree>
    <p:extLst>
      <p:ext uri="{BB962C8B-B14F-4D97-AF65-F5344CB8AC3E}">
        <p14:creationId xmlns:p14="http://schemas.microsoft.com/office/powerpoint/2010/main" val="12811152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8CA3C-058F-284A-842F-4A5FD1DD6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 Mechanism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631EEC-A7B2-FF4E-9D79-0BDFB46D2E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sz="2800" dirty="0"/>
              <a:t>S = set of all possible states</a:t>
            </a:r>
          </a:p>
          <a:p>
            <a:pPr>
              <a:spcBef>
                <a:spcPts val="600"/>
              </a:spcBef>
            </a:pPr>
            <a:r>
              <a:rPr lang="en-US" sz="2800" dirty="0"/>
              <a:t>P = set of states authorized by the protection </a:t>
            </a:r>
          </a:p>
          <a:p>
            <a:pPr>
              <a:spcBef>
                <a:spcPts val="600"/>
              </a:spcBef>
            </a:pPr>
            <a:r>
              <a:rPr lang="en-US" sz="2800" dirty="0"/>
              <a:t>R = set of states reachable with the security mechanisms</a:t>
            </a:r>
          </a:p>
          <a:p>
            <a:pPr>
              <a:spcBef>
                <a:spcPts val="600"/>
              </a:spcBef>
            </a:pPr>
            <a:r>
              <a:rPr lang="en-US" sz="2800" dirty="0"/>
              <a:t>P and R are subsets of S </a:t>
            </a:r>
          </a:p>
          <a:p>
            <a:pPr>
              <a:spcBef>
                <a:spcPts val="600"/>
              </a:spcBef>
            </a:pPr>
            <a:r>
              <a:rPr lang="en-US" sz="2800" dirty="0"/>
              <a:t>Secure: R ⊂ P; (all reachable states are authorized) </a:t>
            </a:r>
          </a:p>
          <a:p>
            <a:pPr>
              <a:spcBef>
                <a:spcPts val="600"/>
              </a:spcBef>
            </a:pPr>
            <a:r>
              <a:rPr lang="en-US" sz="2800" dirty="0"/>
              <a:t>Precise: R = P (all authorized states are reachable)</a:t>
            </a:r>
          </a:p>
          <a:p>
            <a:pPr>
              <a:spcBef>
                <a:spcPts val="600"/>
              </a:spcBef>
            </a:pPr>
            <a:r>
              <a:rPr lang="en-US" sz="2800" dirty="0"/>
              <a:t>Overprotective: Secure but not precise</a:t>
            </a:r>
          </a:p>
          <a:p>
            <a:pPr>
              <a:spcBef>
                <a:spcPts val="600"/>
              </a:spcBef>
            </a:pPr>
            <a:r>
              <a:rPr lang="en-US" sz="2800" dirty="0"/>
              <a:t>Examples insecure systems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read file directly from disk (bypassing file system)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System not clear memory between use may expose data to unauthorized subjects.</a:t>
            </a:r>
          </a:p>
        </p:txBody>
      </p:sp>
    </p:spTree>
    <p:extLst>
      <p:ext uri="{BB962C8B-B14F-4D97-AF65-F5344CB8AC3E}">
        <p14:creationId xmlns:p14="http://schemas.microsoft.com/office/powerpoint/2010/main" val="24975866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37E1E-9C86-B043-A60D-5DBFC8DDF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DEE78-017D-F041-A404-A4A0409170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400"/>
              </a:spcBef>
            </a:pPr>
            <a:r>
              <a:rPr lang="en-US" sz="2800" dirty="0"/>
              <a:t>No sharing (isolation)</a:t>
            </a:r>
          </a:p>
          <a:p>
            <a:pPr>
              <a:spcBef>
                <a:spcPts val="400"/>
              </a:spcBef>
            </a:pPr>
            <a:r>
              <a:rPr lang="en-US" sz="2800" dirty="0"/>
              <a:t>Sharing copies of data object</a:t>
            </a:r>
          </a:p>
          <a:p>
            <a:pPr lvl="1">
              <a:spcBef>
                <a:spcPts val="400"/>
              </a:spcBef>
            </a:pPr>
            <a:r>
              <a:rPr lang="en-US" sz="2000" dirty="0"/>
              <a:t>Can the subject be trusted</a:t>
            </a:r>
          </a:p>
          <a:p>
            <a:pPr lvl="1">
              <a:spcBef>
                <a:spcPts val="400"/>
              </a:spcBef>
            </a:pPr>
            <a:r>
              <a:rPr lang="en-US" sz="2000" dirty="0"/>
              <a:t>What if subject leaks data to others?</a:t>
            </a:r>
          </a:p>
          <a:p>
            <a:pPr>
              <a:spcBef>
                <a:spcPts val="400"/>
              </a:spcBef>
            </a:pPr>
            <a:r>
              <a:rPr lang="en-US" sz="2800" dirty="0"/>
              <a:t>Sharing originals of data object </a:t>
            </a:r>
          </a:p>
          <a:p>
            <a:pPr lvl="1">
              <a:spcBef>
                <a:spcPts val="400"/>
              </a:spcBef>
            </a:pPr>
            <a:r>
              <a:rPr lang="en-US" sz="2000" dirty="0"/>
              <a:t>Time and space saving approach</a:t>
            </a:r>
          </a:p>
          <a:p>
            <a:pPr lvl="1">
              <a:spcBef>
                <a:spcPts val="400"/>
              </a:spcBef>
            </a:pPr>
            <a:r>
              <a:rPr lang="en-US" sz="2000" dirty="0"/>
              <a:t>Consistent view</a:t>
            </a:r>
          </a:p>
          <a:p>
            <a:pPr lvl="1">
              <a:spcBef>
                <a:spcPts val="400"/>
              </a:spcBef>
            </a:pPr>
            <a:r>
              <a:rPr lang="en-US" sz="2000" dirty="0"/>
              <a:t>Malicious modification of data?</a:t>
            </a:r>
          </a:p>
          <a:p>
            <a:pPr>
              <a:spcBef>
                <a:spcPts val="400"/>
              </a:spcBef>
            </a:pPr>
            <a:r>
              <a:rPr lang="en-US" sz="2800" dirty="0"/>
              <a:t>Sharing of programs: one program calls/invokes another</a:t>
            </a:r>
          </a:p>
          <a:p>
            <a:pPr lvl="1">
              <a:spcBef>
                <a:spcPts val="400"/>
              </a:spcBef>
            </a:pPr>
            <a:r>
              <a:rPr lang="en-US" sz="2000" dirty="0"/>
              <a:t>share rights of execution/calling environment</a:t>
            </a:r>
          </a:p>
          <a:p>
            <a:pPr lvl="1">
              <a:spcBef>
                <a:spcPts val="400"/>
              </a:spcBef>
            </a:pPr>
            <a:r>
              <a:rPr lang="en-US" sz="2000" dirty="0"/>
              <a:t>Can program be trusted? Trojan horse?</a:t>
            </a:r>
          </a:p>
          <a:p>
            <a:pPr lvl="1">
              <a:spcBef>
                <a:spcPts val="400"/>
              </a:spcBef>
            </a:pPr>
            <a:r>
              <a:rPr lang="en-US" sz="2000" dirty="0"/>
              <a:t>Copies/leaks parameters?</a:t>
            </a:r>
          </a:p>
          <a:p>
            <a:pPr lvl="1">
              <a:spcBef>
                <a:spcPts val="400"/>
              </a:spcBef>
            </a:pPr>
            <a:r>
              <a:rPr lang="en-US" sz="2000" dirty="0"/>
              <a:t>Execute the program with no ability to read or copy these.</a:t>
            </a:r>
          </a:p>
        </p:txBody>
      </p:sp>
    </p:spTree>
    <p:extLst>
      <p:ext uri="{BB962C8B-B14F-4D97-AF65-F5344CB8AC3E}">
        <p14:creationId xmlns:p14="http://schemas.microsoft.com/office/powerpoint/2010/main" val="18904266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070BF-051C-4746-A3BB-6309620AE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Confinement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12DF87-F4DC-7C4E-BA5C-F3EC060BBF9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sz="2800" dirty="0"/>
              <a:t>User connects to server for some service</a:t>
            </a:r>
          </a:p>
          <a:p>
            <a:r>
              <a:rPr lang="en-US" sz="2800" dirty="0"/>
              <a:t>Needs to pass information to server</a:t>
            </a:r>
          </a:p>
          <a:p>
            <a:r>
              <a:rPr lang="en-US" sz="2800" dirty="0"/>
              <a:t>server may leak information deemed confidential by the user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ACE361-343B-8749-9609-44A4849D4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346" y="1141408"/>
            <a:ext cx="5609972" cy="491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0527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AE39F-0D53-8049-8891-2E5452B38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Protection Mechanism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1FA4E1-24C9-CD47-9FE1-E5016E6E0B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Least Privilege: Grant necessary rights at a given time; execute processes in small protection domains</a:t>
            </a:r>
          </a:p>
          <a:p>
            <a:r>
              <a:rPr lang="en-US" sz="2800" dirty="0"/>
              <a:t>Economy of mechanism: simple so that can be verified</a:t>
            </a:r>
          </a:p>
          <a:p>
            <a:r>
              <a:rPr lang="en-US" sz="2800" dirty="0"/>
              <a:t>Complete Mediation: Every access should be checked for authorization</a:t>
            </a:r>
          </a:p>
          <a:p>
            <a:r>
              <a:rPr lang="en-US" sz="2800" dirty="0"/>
              <a:t>Open Design</a:t>
            </a:r>
          </a:p>
          <a:p>
            <a:r>
              <a:rPr lang="en-US" sz="2800" dirty="0"/>
              <a:t>Separation of Privilege: Access to object should depend on more than one condition being satisfied </a:t>
            </a:r>
          </a:p>
          <a:p>
            <a:r>
              <a:rPr lang="en-US" sz="2800" dirty="0"/>
              <a:t>Least Common Mechanism: Sharing should be minimal</a:t>
            </a:r>
          </a:p>
          <a:p>
            <a:r>
              <a:rPr lang="en-US" sz="2800" dirty="0"/>
              <a:t>Acceptability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05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>
            <a:spLocks noGrp="1"/>
          </p:cNvSpPr>
          <p:nvPr>
            <p:ph type="ctrTitle"/>
          </p:nvPr>
        </p:nvSpPr>
        <p:spPr>
          <a:xfrm>
            <a:off x="1507066" y="2404534"/>
            <a:ext cx="8856133" cy="615553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pPr marL="2374463" marR="4611" indent="-2363513"/>
            <a:r>
              <a:rPr lang="en-US" sz="4000" b="1" i="1" spc="-5" dirty="0">
                <a:latin typeface="Calibri-BoldItalic"/>
                <a:cs typeface="Calibri-BoldItalic"/>
              </a:rPr>
              <a:t>Access Matrix Implementation</a:t>
            </a:r>
            <a:endParaRPr sz="4000" b="1" i="1" spc="-5" dirty="0">
              <a:latin typeface="Calibri-BoldItalic"/>
              <a:cs typeface="Calibri-BoldItalic"/>
            </a:endParaRPr>
          </a:p>
        </p:txBody>
      </p:sp>
    </p:spTree>
    <p:extLst>
      <p:ext uri="{BB962C8B-B14F-4D97-AF65-F5344CB8AC3E}">
        <p14:creationId xmlns:p14="http://schemas.microsoft.com/office/powerpoint/2010/main" val="9542136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AE39F-0D53-8049-8891-2E5452B38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 Matrix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1FA4E1-24C9-CD47-9FE1-E5016E6E0B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Rows represent users</a:t>
            </a:r>
          </a:p>
          <a:p>
            <a:r>
              <a:rPr lang="en-US" sz="2400" dirty="0"/>
              <a:t>Columns present objects</a:t>
            </a:r>
          </a:p>
          <a:p>
            <a:r>
              <a:rPr lang="en-US" sz="2400" dirty="0"/>
              <a:t>Each cell records access rights of the respective subject on the corresponding object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A21D523-7F60-A04C-BE5B-1119A160E23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46187" y="3005663"/>
          <a:ext cx="8128000" cy="3083560"/>
        </p:xfrm>
        <a:graphic>
          <a:graphicData uri="http://schemas.openxmlformats.org/drawingml/2006/table">
            <a:tbl>
              <a:tblPr firstRow="1" bandRow="1">
                <a:tableStyleId>{C3D347B6-4846-4441-97E2-77F66C07FF02}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90304488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1153283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39728654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914793622"/>
                    </a:ext>
                  </a:extLst>
                </a:gridCol>
                <a:gridCol w="1176338">
                  <a:extLst>
                    <a:ext uri="{9D8B030D-6E8A-4147-A177-3AD203B41FA5}">
                      <a16:colId xmlns:a16="http://schemas.microsoft.com/office/drawing/2014/main" val="3418856752"/>
                    </a:ext>
                  </a:extLst>
                </a:gridCol>
                <a:gridCol w="855662">
                  <a:extLst>
                    <a:ext uri="{9D8B030D-6E8A-4147-A177-3AD203B41FA5}">
                      <a16:colId xmlns:a16="http://schemas.microsoft.com/office/drawing/2014/main" val="35871409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82678411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92542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File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File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File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Directory1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165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User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Own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8498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User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Own 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Own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961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User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Own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9220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User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</a:t>
                      </a:r>
                      <a:br>
                        <a:rPr lang="en-US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005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33662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AE39F-0D53-8049-8891-2E5452B38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 Matrix (</a:t>
            </a:r>
            <a:r>
              <a:rPr lang="en-US" dirty="0" err="1"/>
              <a:t>contd</a:t>
            </a:r>
            <a:r>
              <a:rPr lang="en-US" dirty="0"/>
              <a:t>).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1FA4E1-24C9-CD47-9FE1-E5016E6E0B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Large matrix that is Sparse. Implemented as </a:t>
            </a:r>
          </a:p>
          <a:p>
            <a:pPr lvl="1"/>
            <a:r>
              <a:rPr lang="en-US" dirty="0"/>
              <a:t>Access Control List: </a:t>
            </a:r>
          </a:p>
          <a:p>
            <a:pPr lvl="2"/>
            <a:r>
              <a:rPr lang="en-US" dirty="0"/>
              <a:t>Each non-null entry in column stored as a linked list</a:t>
            </a:r>
          </a:p>
          <a:p>
            <a:pPr lvl="2"/>
            <a:r>
              <a:rPr lang="en-US" dirty="0"/>
              <a:t>For each object, keeps information on objects and their access rights.</a:t>
            </a:r>
          </a:p>
          <a:p>
            <a:pPr lvl="1"/>
            <a:r>
              <a:rPr lang="en-US" dirty="0"/>
              <a:t>Capability List: </a:t>
            </a:r>
          </a:p>
          <a:p>
            <a:pPr lvl="2"/>
            <a:r>
              <a:rPr lang="en-US" dirty="0"/>
              <a:t>Each non-null entry in row stored as a capability list</a:t>
            </a:r>
          </a:p>
          <a:p>
            <a:pPr lvl="2"/>
            <a:r>
              <a:rPr lang="en-US" dirty="0"/>
              <a:t>For each subject, keeps information on what access is permissible for which objects</a:t>
            </a:r>
          </a:p>
          <a:p>
            <a:r>
              <a:rPr lang="en-US" sz="2800" dirty="0"/>
              <a:t>Most systems keep both lists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8537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AE39F-0D53-8049-8891-2E5452B38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 Matrix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A21D523-7F60-A04C-BE5B-1119A160E2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467586"/>
              </p:ext>
            </p:extLst>
          </p:nvPr>
        </p:nvGraphicFramePr>
        <p:xfrm>
          <a:off x="746118" y="1105415"/>
          <a:ext cx="9555169" cy="5166360"/>
        </p:xfrm>
        <a:graphic>
          <a:graphicData uri="http://schemas.openxmlformats.org/drawingml/2006/table">
            <a:tbl>
              <a:tblPr firstRow="1" bandRow="1">
                <a:tableStyleId>{C3D347B6-4846-4441-97E2-77F66C07FF02}</a:tableStyleId>
              </a:tblPr>
              <a:tblGrid>
                <a:gridCol w="859029">
                  <a:extLst>
                    <a:ext uri="{9D8B030D-6E8A-4147-A177-3AD203B41FA5}">
                      <a16:colId xmlns:a16="http://schemas.microsoft.com/office/drawing/2014/main" val="3903044883"/>
                    </a:ext>
                  </a:extLst>
                </a:gridCol>
                <a:gridCol w="764981">
                  <a:extLst>
                    <a:ext uri="{9D8B030D-6E8A-4147-A177-3AD203B41FA5}">
                      <a16:colId xmlns:a16="http://schemas.microsoft.com/office/drawing/2014/main" val="1911532833"/>
                    </a:ext>
                  </a:extLst>
                </a:gridCol>
                <a:gridCol w="748706">
                  <a:extLst>
                    <a:ext uri="{9D8B030D-6E8A-4147-A177-3AD203B41FA5}">
                      <a16:colId xmlns:a16="http://schemas.microsoft.com/office/drawing/2014/main" val="3397286549"/>
                    </a:ext>
                  </a:extLst>
                </a:gridCol>
                <a:gridCol w="781258">
                  <a:extLst>
                    <a:ext uri="{9D8B030D-6E8A-4147-A177-3AD203B41FA5}">
                      <a16:colId xmlns:a16="http://schemas.microsoft.com/office/drawing/2014/main" val="914793622"/>
                    </a:ext>
                  </a:extLst>
                </a:gridCol>
                <a:gridCol w="1236991">
                  <a:extLst>
                    <a:ext uri="{9D8B030D-6E8A-4147-A177-3AD203B41FA5}">
                      <a16:colId xmlns:a16="http://schemas.microsoft.com/office/drawing/2014/main" val="3418856752"/>
                    </a:ext>
                  </a:extLst>
                </a:gridCol>
                <a:gridCol w="256408">
                  <a:extLst>
                    <a:ext uri="{9D8B030D-6E8A-4147-A177-3AD203B41FA5}">
                      <a16:colId xmlns:a16="http://schemas.microsoft.com/office/drawing/2014/main" val="1160781061"/>
                    </a:ext>
                  </a:extLst>
                </a:gridCol>
                <a:gridCol w="760334">
                  <a:extLst>
                    <a:ext uri="{9D8B030D-6E8A-4147-A177-3AD203B41FA5}">
                      <a16:colId xmlns:a16="http://schemas.microsoft.com/office/drawing/2014/main" val="1006679967"/>
                    </a:ext>
                  </a:extLst>
                </a:gridCol>
                <a:gridCol w="760334">
                  <a:extLst>
                    <a:ext uri="{9D8B030D-6E8A-4147-A177-3AD203B41FA5}">
                      <a16:colId xmlns:a16="http://schemas.microsoft.com/office/drawing/2014/main" val="1108307094"/>
                    </a:ext>
                  </a:extLst>
                </a:gridCol>
                <a:gridCol w="760334">
                  <a:extLst>
                    <a:ext uri="{9D8B030D-6E8A-4147-A177-3AD203B41FA5}">
                      <a16:colId xmlns:a16="http://schemas.microsoft.com/office/drawing/2014/main" val="3604605698"/>
                    </a:ext>
                  </a:extLst>
                </a:gridCol>
                <a:gridCol w="1076128">
                  <a:extLst>
                    <a:ext uri="{9D8B030D-6E8A-4147-A177-3AD203B41FA5}">
                      <a16:colId xmlns:a16="http://schemas.microsoft.com/office/drawing/2014/main" val="1308871742"/>
                    </a:ext>
                  </a:extLst>
                </a:gridCol>
                <a:gridCol w="237270">
                  <a:extLst>
                    <a:ext uri="{9D8B030D-6E8A-4147-A177-3AD203B41FA5}">
                      <a16:colId xmlns:a16="http://schemas.microsoft.com/office/drawing/2014/main" val="3587140903"/>
                    </a:ext>
                  </a:extLst>
                </a:gridCol>
                <a:gridCol w="656698">
                  <a:extLst>
                    <a:ext uri="{9D8B030D-6E8A-4147-A177-3AD203B41FA5}">
                      <a16:colId xmlns:a16="http://schemas.microsoft.com/office/drawing/2014/main" val="826784112"/>
                    </a:ext>
                  </a:extLst>
                </a:gridCol>
                <a:gridCol w="656698">
                  <a:extLst>
                    <a:ext uri="{9D8B030D-6E8A-4147-A177-3AD203B41FA5}">
                      <a16:colId xmlns:a16="http://schemas.microsoft.com/office/drawing/2014/main" val="1292542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File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File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File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Directory1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File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File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File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Directory1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165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User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Own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 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User 1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Own R 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User 2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Own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 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User 3 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Own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 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User 2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Own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 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8498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User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Own 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 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Own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User 2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User 4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User 1</a:t>
                      </a:r>
                      <a:br>
                        <a:rPr lang="en-US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User 3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961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User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Own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 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User 4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User 2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User 4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9220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User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 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Access Control List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005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8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User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File 1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 R 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File 3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351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User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File 1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File 2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 R 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File 3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Directory 1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 R 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Capability List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1083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User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File 3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 R 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Dir 1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0311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User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File 1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 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File 2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Dir 1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5467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2383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50E625-97A3-D245-A933-DF7A46071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Measures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38DA03-10A3-AB47-A93D-BA733FCA9A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Something the individual knows</a:t>
            </a:r>
          </a:p>
          <a:p>
            <a:pPr lvl="1"/>
            <a:r>
              <a:rPr lang="en-US" dirty="0"/>
              <a:t>password, personal identification number (PIN), secret answers</a:t>
            </a:r>
          </a:p>
          <a:p>
            <a:r>
              <a:rPr lang="en-US" dirty="0"/>
              <a:t>Something the individual possesses (token)</a:t>
            </a:r>
          </a:p>
          <a:p>
            <a:pPr lvl="1"/>
            <a:r>
              <a:rPr lang="en-US" dirty="0"/>
              <a:t>keys, smart cards, fob, RFID badge</a:t>
            </a:r>
          </a:p>
          <a:p>
            <a:r>
              <a:rPr lang="en-US" dirty="0"/>
              <a:t>Something the individual has</a:t>
            </a:r>
          </a:p>
          <a:p>
            <a:pPr lvl="1"/>
            <a:r>
              <a:rPr lang="en-US" dirty="0"/>
              <a:t>Physiological biometrics (static): face, fingerprint, iris, retinal scan</a:t>
            </a:r>
          </a:p>
          <a:p>
            <a:pPr lvl="1"/>
            <a:r>
              <a:rPr lang="en-US" dirty="0" err="1"/>
              <a:t>Behavioural</a:t>
            </a:r>
            <a:r>
              <a:rPr lang="en-US" dirty="0"/>
              <a:t> biometrics – speech, handwriting, keyboard dynamics, gait</a:t>
            </a:r>
          </a:p>
        </p:txBody>
      </p:sp>
    </p:spTree>
    <p:extLst>
      <p:ext uri="{BB962C8B-B14F-4D97-AF65-F5344CB8AC3E}">
        <p14:creationId xmlns:p14="http://schemas.microsoft.com/office/powerpoint/2010/main" val="20160973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526D-9DFF-9A4E-B16C-4BF54D532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1ED15C-E612-3A44-800B-2DCDB6542D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Access control mechanisms based on three concepts:</a:t>
            </a:r>
          </a:p>
          <a:p>
            <a:pPr lvl="1"/>
            <a:r>
              <a:rPr lang="en-US" dirty="0"/>
              <a:t>Access Hierarchies, which automatically give privileged subjects a superset of the rights of less privileged subjects.</a:t>
            </a:r>
          </a:p>
          <a:p>
            <a:pPr lvl="1"/>
            <a:r>
              <a:rPr lang="en-US" dirty="0"/>
              <a:t>Authorization Lists, which are lists of subjects having access rights to some particular object.</a:t>
            </a:r>
          </a:p>
          <a:p>
            <a:pPr lvl="1"/>
            <a:r>
              <a:rPr lang="en-US" dirty="0"/>
              <a:t>Capabilities, which are like "tickets" for objects; possession of a capability unconditionally authorizes the holder access to the object.</a:t>
            </a:r>
          </a:p>
        </p:txBody>
      </p:sp>
    </p:spTree>
    <p:extLst>
      <p:ext uri="{BB962C8B-B14F-4D97-AF65-F5344CB8AC3E}">
        <p14:creationId xmlns:p14="http://schemas.microsoft.com/office/powerpoint/2010/main" val="10778513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F6514-C119-D44C-98EB-61429E43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Hierarchy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EF5B6F-1FD0-5348-B540-8D6E37DF3C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Rings : Different levels of access allowed</a:t>
            </a:r>
          </a:p>
          <a:p>
            <a:r>
              <a:rPr lang="en-US" sz="2800" dirty="0"/>
              <a:t>Ring 0 has highest privileges</a:t>
            </a:r>
          </a:p>
          <a:p>
            <a:r>
              <a:rPr lang="en-US" sz="2800" dirty="0"/>
              <a:t>Most systems support two levels</a:t>
            </a:r>
          </a:p>
          <a:p>
            <a:pPr lvl="1"/>
            <a:r>
              <a:rPr lang="en-US" dirty="0"/>
              <a:t>User mode and Kernel/Supervisory mode (privileged mode)</a:t>
            </a:r>
          </a:p>
          <a:p>
            <a:r>
              <a:rPr lang="en-IN" sz="2800" dirty="0"/>
              <a:t>Privileged process:: can create and destroy objects, initiate and terminate processes, access restricted regions of memory containing system tables, and execute privileged instructions</a:t>
            </a:r>
          </a:p>
          <a:p>
            <a:r>
              <a:rPr lang="en-IN" sz="2800" dirty="0"/>
              <a:t>Supervisor states and ring structures are contrary to the principle of least privilege. Systems programs typically run with considerably more privilege than required.</a:t>
            </a:r>
          </a:p>
        </p:txBody>
      </p:sp>
    </p:spTree>
    <p:extLst>
      <p:ext uri="{BB962C8B-B14F-4D97-AF65-F5344CB8AC3E}">
        <p14:creationId xmlns:p14="http://schemas.microsoft.com/office/powerpoint/2010/main" val="41441985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>
            <a:spLocks noGrp="1"/>
          </p:cNvSpPr>
          <p:nvPr>
            <p:ph type="ctrTitle"/>
          </p:nvPr>
        </p:nvSpPr>
        <p:spPr>
          <a:xfrm>
            <a:off x="1507066" y="2404534"/>
            <a:ext cx="8856133" cy="615553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pPr marL="2374463" marR="4611" indent="-2363513"/>
            <a:r>
              <a:rPr lang="en-US" sz="4000" dirty="0"/>
              <a:t>Authorization List (ACL)</a:t>
            </a:r>
            <a:endParaRPr sz="4000" b="1" i="1" spc="-5" dirty="0">
              <a:latin typeface="Calibri-BoldItalic"/>
              <a:cs typeface="Calibri-BoldItalic"/>
            </a:endParaRPr>
          </a:p>
        </p:txBody>
      </p:sp>
    </p:spTree>
    <p:extLst>
      <p:ext uri="{BB962C8B-B14F-4D97-AF65-F5344CB8AC3E}">
        <p14:creationId xmlns:p14="http://schemas.microsoft.com/office/powerpoint/2010/main" val="10310979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6354-CFB4-2947-80F1-11460E465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Authorization List (ACL)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72AB4-AD7A-6A4F-AD18-260D52D9F8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An authorization list (also called an access-control list) is a list of n &gt;= 0 subjects authorized to access some particular object x. </a:t>
            </a:r>
          </a:p>
          <a:p>
            <a:r>
              <a:rPr lang="en-US" sz="2800" dirty="0"/>
              <a:t>For object x, the k</a:t>
            </a:r>
            <a:r>
              <a:rPr lang="en-US" sz="2800" baseline="30000" dirty="0"/>
              <a:t>th</a:t>
            </a:r>
            <a:r>
              <a:rPr lang="en-US" sz="2800" dirty="0"/>
              <a:t> entry in the list gives the name of a subject </a:t>
            </a:r>
            <a:r>
              <a:rPr lang="en-US" sz="2800" dirty="0" err="1"/>
              <a:t>S</a:t>
            </a:r>
            <a:r>
              <a:rPr lang="en-US" sz="2800" baseline="-25000" dirty="0" err="1"/>
              <a:t>k</a:t>
            </a:r>
            <a:r>
              <a:rPr lang="en-US" sz="2800" dirty="0"/>
              <a:t> and the rights </a:t>
            </a:r>
            <a:r>
              <a:rPr lang="en-US" sz="2800" dirty="0" err="1"/>
              <a:t>R</a:t>
            </a:r>
            <a:r>
              <a:rPr lang="en-US" sz="2800" baseline="-25000" dirty="0" err="1"/>
              <a:t>k</a:t>
            </a:r>
            <a:r>
              <a:rPr lang="en-US" sz="2800" dirty="0"/>
              <a:t>   in A[</a:t>
            </a:r>
            <a:r>
              <a:rPr lang="en-US" sz="2800" dirty="0" err="1"/>
              <a:t>S</a:t>
            </a:r>
            <a:r>
              <a:rPr lang="en-US" sz="2800" baseline="-25000" dirty="0" err="1"/>
              <a:t>k</a:t>
            </a:r>
            <a:r>
              <a:rPr lang="en-US" sz="2800" dirty="0"/>
              <a:t>, x] of the access matrix</a:t>
            </a:r>
          </a:p>
          <a:p>
            <a:r>
              <a:rPr lang="en-US" sz="2800" dirty="0"/>
              <a:t>An authorization list, therefore, represents the nonempty entries in column x of the access matrix.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633F5C3-60ED-D445-9C11-8458F3A960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993332"/>
              </p:ext>
            </p:extLst>
          </p:nvPr>
        </p:nvGraphicFramePr>
        <p:xfrm>
          <a:off x="4547131" y="4103684"/>
          <a:ext cx="2768069" cy="2097090"/>
        </p:xfrm>
        <a:graphic>
          <a:graphicData uri="http://schemas.openxmlformats.org/drawingml/2006/table">
            <a:tbl>
              <a:tblPr firstRow="1" bandRow="1">
                <a:tableStyleId>{C3D347B6-4846-4441-97E2-77F66C07FF02}</a:tableStyleId>
              </a:tblPr>
              <a:tblGrid>
                <a:gridCol w="578392">
                  <a:extLst>
                    <a:ext uri="{9D8B030D-6E8A-4147-A177-3AD203B41FA5}">
                      <a16:colId xmlns:a16="http://schemas.microsoft.com/office/drawing/2014/main" val="1596372752"/>
                    </a:ext>
                  </a:extLst>
                </a:gridCol>
                <a:gridCol w="1024955">
                  <a:extLst>
                    <a:ext uri="{9D8B030D-6E8A-4147-A177-3AD203B41FA5}">
                      <a16:colId xmlns:a16="http://schemas.microsoft.com/office/drawing/2014/main" val="2248016272"/>
                    </a:ext>
                  </a:extLst>
                </a:gridCol>
                <a:gridCol w="1164722">
                  <a:extLst>
                    <a:ext uri="{9D8B030D-6E8A-4147-A177-3AD203B41FA5}">
                      <a16:colId xmlns:a16="http://schemas.microsoft.com/office/drawing/2014/main" val="2385343859"/>
                    </a:ext>
                  </a:extLst>
                </a:gridCol>
              </a:tblGrid>
              <a:tr h="419418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Sno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Subject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Rights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130755"/>
                  </a:ext>
                </a:extLst>
              </a:tr>
              <a:tr h="41941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 R 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516192"/>
                  </a:ext>
                </a:extLst>
              </a:tr>
              <a:tr h="41941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975110"/>
                  </a:ext>
                </a:extLst>
              </a:tr>
              <a:tr h="41941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573860"/>
                  </a:ext>
                </a:extLst>
              </a:tr>
              <a:tr h="41941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187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5387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F2D83A-53DE-494C-9813-1796D8F85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ACL (contd.)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F0C036-D2B8-7B43-AADC-0B435A30E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3046" y="1097581"/>
            <a:ext cx="9809690" cy="5203207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IN" sz="2800" dirty="0"/>
              <a:t>ACL implemented as two entries: first with access rights of owner and second with access rights for others.</a:t>
            </a:r>
          </a:p>
          <a:p>
            <a:pPr>
              <a:spcBef>
                <a:spcPts val="400"/>
              </a:spcBef>
            </a:pPr>
            <a:r>
              <a:rPr lang="en-IN" sz="2800" dirty="0"/>
              <a:t>Access rights are usually limited to R and W.</a:t>
            </a:r>
          </a:p>
          <a:p>
            <a:pPr>
              <a:spcBef>
                <a:spcPts val="400"/>
              </a:spcBef>
            </a:pPr>
            <a:r>
              <a:rPr lang="en-IN" sz="2800" dirty="0"/>
              <a:t>Unix employs three entries: owner; group; others</a:t>
            </a:r>
          </a:p>
          <a:p>
            <a:pPr>
              <a:spcBef>
                <a:spcPts val="400"/>
              </a:spcBef>
            </a:pPr>
            <a:r>
              <a:rPr lang="en-IN" sz="2800" dirty="0"/>
              <a:t>Does not meet the objective of least privilege</a:t>
            </a:r>
          </a:p>
          <a:p>
            <a:pPr>
              <a:spcBef>
                <a:spcPts val="400"/>
              </a:spcBef>
            </a:pPr>
            <a:r>
              <a:rPr lang="en-US" sz="2800" dirty="0"/>
              <a:t>Search is expensive; every access not verified by OS</a:t>
            </a:r>
          </a:p>
          <a:p>
            <a:pPr lvl="1"/>
            <a:r>
              <a:rPr lang="en-US" dirty="0"/>
              <a:t>OS checks authorization list when a file is opened, but not for each read or write. If a right is revoked after a file is opened, the revocation takes effect only after the file is closed. </a:t>
            </a:r>
          </a:p>
          <a:p>
            <a:pPr lvl="1"/>
            <a:r>
              <a:rPr lang="en-US" dirty="0"/>
              <a:t>Not suitable for protecting segments of memory, where address bounds must be checked for every reference.</a:t>
            </a:r>
          </a:p>
        </p:txBody>
      </p:sp>
    </p:spTree>
    <p:extLst>
      <p:ext uri="{BB962C8B-B14F-4D97-AF65-F5344CB8AC3E}">
        <p14:creationId xmlns:p14="http://schemas.microsoft.com/office/powerpoint/2010/main" val="35442832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1ED02-55A5-4A45-A356-8821C5020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5920C-F5DA-7F49-B940-B7EEE4B577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capability is a pair (x, r) specifying the unique name (logical address) of an object x and a set of access rights r for x (some capabilities also specify an object’s type).</a:t>
            </a:r>
          </a:p>
          <a:p>
            <a:r>
              <a:rPr lang="en-US" dirty="0"/>
              <a:t>The capability is a ticket that unconditionally authorizes the holder r-access to x. </a:t>
            </a:r>
          </a:p>
          <a:p>
            <a:r>
              <a:rPr lang="en-US" dirty="0"/>
              <a:t>Once the capability is granted, no further validation of access is required. Without the capability mechanism, validation would be required on each access by searching an authorization list</a:t>
            </a:r>
          </a:p>
        </p:txBody>
      </p:sp>
    </p:spTree>
    <p:extLst>
      <p:ext uri="{BB962C8B-B14F-4D97-AF65-F5344CB8AC3E}">
        <p14:creationId xmlns:p14="http://schemas.microsoft.com/office/powerpoint/2010/main" val="33343865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99539-E8C0-FE4D-9387-92A6E4296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Reading Assignments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C7379-4F85-6D43-9C41-669DD8FFEE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Confused Deputy Problem</a:t>
            </a:r>
          </a:p>
          <a:p>
            <a:r>
              <a:rPr lang="en-US" dirty="0">
                <a:solidFill>
                  <a:srgbClr val="FF0000"/>
                </a:solidFill>
              </a:rPr>
              <a:t>Clickjacking</a:t>
            </a:r>
          </a:p>
          <a:p>
            <a:r>
              <a:rPr lang="en-US" dirty="0">
                <a:solidFill>
                  <a:srgbClr val="FF0000"/>
                </a:solidFill>
              </a:rPr>
              <a:t>TOCTOU  (Time of Check to Time of Use) Race Condition</a:t>
            </a:r>
          </a:p>
        </p:txBody>
      </p:sp>
    </p:spTree>
    <p:extLst>
      <p:ext uri="{BB962C8B-B14F-4D97-AF65-F5344CB8AC3E}">
        <p14:creationId xmlns:p14="http://schemas.microsoft.com/office/powerpoint/2010/main" val="25336253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98122-63F2-3343-8BF8-E4EEF8B2B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Security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1F27F-8B03-8544-AD8A-675E3495D7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Isolation between user process and kernel process</a:t>
            </a:r>
          </a:p>
          <a:p>
            <a:r>
              <a:rPr lang="en-US" dirty="0"/>
              <a:t>Isolation between user processes</a:t>
            </a:r>
          </a:p>
          <a:p>
            <a:r>
              <a:rPr lang="en-US" dirty="0"/>
              <a:t>Protection of kernel objects against</a:t>
            </a:r>
          </a:p>
          <a:p>
            <a:pPr lvl="1"/>
            <a:r>
              <a:rPr lang="en-US" dirty="0"/>
              <a:t>Unauthorized access</a:t>
            </a:r>
          </a:p>
          <a:p>
            <a:pPr lvl="1"/>
            <a:r>
              <a:rPr lang="en-US" dirty="0"/>
              <a:t>Inadvertent modification</a:t>
            </a:r>
          </a:p>
          <a:p>
            <a:r>
              <a:rPr lang="en-US" dirty="0"/>
              <a:t>Prevention of unauthorized access</a:t>
            </a:r>
          </a:p>
          <a:p>
            <a:pPr lvl="1"/>
            <a:r>
              <a:rPr lang="en-US" dirty="0"/>
              <a:t>Authentication of users</a:t>
            </a:r>
          </a:p>
          <a:p>
            <a:pPr lvl="1"/>
            <a:r>
              <a:rPr lang="en-US" dirty="0"/>
              <a:t>Authentication of processes</a:t>
            </a:r>
          </a:p>
        </p:txBody>
      </p:sp>
    </p:spTree>
    <p:extLst>
      <p:ext uri="{BB962C8B-B14F-4D97-AF65-F5344CB8AC3E}">
        <p14:creationId xmlns:p14="http://schemas.microsoft.com/office/powerpoint/2010/main" val="24392936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F2D83A-53DE-494C-9813-1796D8F85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ACL : Grant and Revocation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F0C036-D2B8-7B43-AADC-0B435A30E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3046" y="1097581"/>
            <a:ext cx="9809690" cy="5203207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IN" sz="2400" dirty="0"/>
              <a:t>In most systems, owner (creator) of an object can grant rights on the object to other subjects</a:t>
            </a:r>
          </a:p>
          <a:p>
            <a:pPr>
              <a:spcBef>
                <a:spcPts val="400"/>
              </a:spcBef>
            </a:pPr>
            <a:r>
              <a:rPr lang="en-IN" sz="2400" dirty="0"/>
              <a:t>In some systems, acquired right  even on non-owned object can be granted to other users</a:t>
            </a:r>
          </a:p>
          <a:p>
            <a:pPr>
              <a:spcBef>
                <a:spcPts val="400"/>
              </a:spcBef>
            </a:pPr>
            <a:r>
              <a:rPr lang="en-IN" sz="2400" dirty="0"/>
              <a:t>A is owner of O1. A grants R rights on O1 to B.</a:t>
            </a:r>
          </a:p>
          <a:p>
            <a:pPr>
              <a:spcBef>
                <a:spcPts val="400"/>
              </a:spcBef>
            </a:pPr>
            <a:r>
              <a:rPr lang="en-IN" sz="2400" dirty="0"/>
              <a:t>B has R rights but is not owner</a:t>
            </a:r>
          </a:p>
          <a:p>
            <a:pPr>
              <a:spcBef>
                <a:spcPts val="400"/>
              </a:spcBef>
            </a:pPr>
            <a:r>
              <a:rPr lang="en-IN" sz="2400" dirty="0"/>
              <a:t>If B is allowed to grant rights to another subject C, what security policy be adopted?</a:t>
            </a:r>
          </a:p>
          <a:p>
            <a:pPr lvl="1"/>
            <a:r>
              <a:rPr lang="en-US" sz="2000" dirty="0"/>
              <a:t>B can only transfer rights that it has. It can’t transfer W rights.</a:t>
            </a:r>
          </a:p>
          <a:p>
            <a:pPr lvl="1"/>
            <a:r>
              <a:rPr lang="en-US" sz="2000" dirty="0"/>
              <a:t>If rights of B are revoked, rights of any subject s on O1 should be revoked only if these rights were granted through B.</a:t>
            </a:r>
          </a:p>
          <a:p>
            <a:pPr lvl="1"/>
            <a:r>
              <a:rPr lang="en-US" sz="2000" dirty="0"/>
              <a:t>Example: B is granted R rights; grants these to C which in turn grants these to D. So when B’s rights are revoked, C and D R right should also be revoked.</a:t>
            </a:r>
          </a:p>
        </p:txBody>
      </p:sp>
    </p:spTree>
    <p:extLst>
      <p:ext uri="{BB962C8B-B14F-4D97-AF65-F5344CB8AC3E}">
        <p14:creationId xmlns:p14="http://schemas.microsoft.com/office/powerpoint/2010/main" val="26196386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F2D83A-53DE-494C-9813-1796D8F85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Grant/Revocation of Rights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F0C036-D2B8-7B43-AADC-0B435A30E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3046" y="1097581"/>
            <a:ext cx="9809690" cy="5203207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IN" sz="2400" dirty="0"/>
              <a:t>OS needs to keep information on type of rights granted to a subject on an object. For proper implementation of revocation, it needs to keep information on grantor of rights; if grantor is owner and time when rights were granted.</a:t>
            </a:r>
          </a:p>
          <a:p>
            <a:pPr>
              <a:spcBef>
                <a:spcPts val="400"/>
              </a:spcBef>
            </a:pPr>
            <a:r>
              <a:rPr lang="en-IN" sz="2400" dirty="0"/>
              <a:t>Table</a:t>
            </a:r>
          </a:p>
          <a:p>
            <a:pPr>
              <a:spcBef>
                <a:spcPts val="400"/>
              </a:spcBef>
            </a:pPr>
            <a:endParaRPr lang="en-IN" sz="2400" dirty="0"/>
          </a:p>
          <a:p>
            <a:pPr>
              <a:spcBef>
                <a:spcPts val="400"/>
              </a:spcBef>
            </a:pPr>
            <a:r>
              <a:rPr lang="en-IN" sz="2400" dirty="0"/>
              <a:t>Graph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2C279D-BF67-5041-918D-8151B6F4E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259" y="2385666"/>
            <a:ext cx="6107620" cy="20172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19E6A1-F2DB-7248-B9A9-8CA7669C5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17" y="4628663"/>
            <a:ext cx="7483391" cy="167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14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1A14F-2532-C946-9C3F-3A6FC0BAB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Passwords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E5C8F-60D9-4E40-8FC8-A41E505D57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Alphanumeric strings selected by user</a:t>
            </a:r>
          </a:p>
          <a:p>
            <a:r>
              <a:rPr lang="en-US" dirty="0"/>
              <a:t>Not stored in cleartext for security reasons</a:t>
            </a:r>
          </a:p>
          <a:p>
            <a:r>
              <a:rPr lang="en-US" dirty="0"/>
              <a:t>OS stores hash of the password</a:t>
            </a:r>
          </a:p>
          <a:p>
            <a:r>
              <a:rPr lang="en-US" dirty="0"/>
              <a:t>Challenges:</a:t>
            </a:r>
          </a:p>
          <a:p>
            <a:pPr lvl="1"/>
            <a:r>
              <a:rPr lang="en-US" dirty="0"/>
              <a:t>User may not select strong password. Most users tend to select passwords that can be memorized easily.</a:t>
            </a:r>
          </a:p>
          <a:p>
            <a:pPr lvl="1"/>
            <a:r>
              <a:rPr lang="en-US" dirty="0"/>
              <a:t>Susceptible to dictionary attacks </a:t>
            </a:r>
          </a:p>
          <a:p>
            <a:pPr lvl="1"/>
            <a:r>
              <a:rPr lang="en-US" dirty="0"/>
              <a:t>Prone to rainbow attacks: malicious user creates a list of pre-computed hash of passwords</a:t>
            </a:r>
          </a:p>
          <a:p>
            <a:pPr lvl="1"/>
            <a:endParaRPr lang="en-US" dirty="0"/>
          </a:p>
          <a:p>
            <a:pPr marL="56134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6268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30ACC-561B-AC4B-BCE3-B7BED4BEA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Grant/Revocation of Rights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94FE05-43DD-3746-A4C8-7B973E109F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86360" indent="0">
              <a:buNone/>
            </a:pPr>
            <a:endParaRPr lang="en-US" dirty="0"/>
          </a:p>
          <a:p>
            <a:r>
              <a:rPr lang="en-US" sz="2800" dirty="0"/>
              <a:t>A revokes rights of B at t =40.</a:t>
            </a:r>
          </a:p>
          <a:p>
            <a:pPr lvl="1"/>
            <a:r>
              <a:rPr lang="en-US" sz="2000" dirty="0"/>
              <a:t>B loses rights (1</a:t>
            </a:r>
            <a:r>
              <a:rPr lang="en-US" sz="2000" baseline="30000" dirty="0"/>
              <a:t>st</a:t>
            </a:r>
            <a:r>
              <a:rPr lang="en-US" sz="2000" dirty="0"/>
              <a:t> row is deleted)</a:t>
            </a:r>
          </a:p>
          <a:p>
            <a:pPr lvl="1"/>
            <a:r>
              <a:rPr lang="en-US" sz="2000" dirty="0"/>
              <a:t>C loses rights granted by B (3</a:t>
            </a:r>
            <a:r>
              <a:rPr lang="en-US" sz="2000" baseline="30000" dirty="0"/>
              <a:t>rd</a:t>
            </a:r>
            <a:r>
              <a:rPr lang="en-US" sz="2000" dirty="0"/>
              <a:t> row is deleted) </a:t>
            </a:r>
          </a:p>
          <a:p>
            <a:pPr lvl="1"/>
            <a:r>
              <a:rPr lang="en-US" sz="2000" dirty="0"/>
              <a:t>D loses rights granted by C(4</a:t>
            </a:r>
            <a:r>
              <a:rPr lang="en-US" sz="2000" baseline="30000" dirty="0"/>
              <a:t>th</a:t>
            </a:r>
            <a:r>
              <a:rPr lang="en-US" sz="2000" dirty="0"/>
              <a:t> row is deleted)</a:t>
            </a:r>
          </a:p>
          <a:p>
            <a:pPr marL="56134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23C791-0B73-F64E-BA43-B13141167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815" y="1004817"/>
            <a:ext cx="6107620" cy="20172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309157-4C7A-ED46-B38C-1E07B68CF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717" y="4849398"/>
            <a:ext cx="5355014" cy="14134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A7397B-D1E5-5845-9482-680C333265DA}"/>
              </a:ext>
            </a:extLst>
          </p:cNvPr>
          <p:cNvSpPr txBox="1"/>
          <p:nvPr/>
        </p:nvSpPr>
        <p:spPr>
          <a:xfrm>
            <a:off x="7770329" y="3414956"/>
            <a:ext cx="27166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Second row is not deleted as D, here, has been granted rights by A.</a:t>
            </a:r>
          </a:p>
        </p:txBody>
      </p:sp>
    </p:spTree>
    <p:extLst>
      <p:ext uri="{BB962C8B-B14F-4D97-AF65-F5344CB8AC3E}">
        <p14:creationId xmlns:p14="http://schemas.microsoft.com/office/powerpoint/2010/main" val="1623195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30ACC-561B-AC4B-BCE3-B7BED4BEA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Grant/Revocation of Rights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94FE05-43DD-3746-A4C8-7B973E109F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A grants rights R (read), I (insert) to B at t=10, B grants these rights to C at t=15. D is granted R right by A at t = 5 and grants these rights to B at t = 20. At t=25, B grants R and I rights to C.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What if A revokes B’s rights at t=40</a:t>
            </a:r>
          </a:p>
          <a:p>
            <a:pPr marL="56134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5DDFC-0948-8848-BA04-26CF18475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1" y="2542762"/>
            <a:ext cx="8018670" cy="275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686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30ACC-561B-AC4B-BCE3-B7BED4BEA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Grant/Revocation of Rights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94FE05-43DD-3746-A4C8-7B973E109F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A grants rights R (read), I (insert) to B at t=10, B grants these rights to C at t=15. D is granted R right by A at t = 5 and grants these rights to B at t = 20. At t=25, B grants R and I rights to C.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What if A revokes B’s rights at t=40</a:t>
            </a:r>
          </a:p>
          <a:p>
            <a:pPr marL="56134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408B73-CB28-8D4A-95F7-E972A39EF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290" y="2736299"/>
            <a:ext cx="58166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2502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30ACC-561B-AC4B-BCE3-B7BED4BEA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Grant/Revocation of Rights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94FE05-43DD-3746-A4C8-7B973E109F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>
              <a:spcBef>
                <a:spcPts val="0"/>
              </a:spcBef>
            </a:pPr>
            <a:r>
              <a:rPr lang="en-US" sz="2400" dirty="0"/>
              <a:t>What if A revokes B’s rights at t=40</a:t>
            </a:r>
          </a:p>
          <a:p>
            <a:pPr lvl="1">
              <a:spcBef>
                <a:spcPts val="0"/>
              </a:spcBef>
            </a:pPr>
            <a:r>
              <a:rPr lang="en-US" sz="2000" dirty="0"/>
              <a:t>Second and third rows should be deleted.</a:t>
            </a:r>
          </a:p>
          <a:p>
            <a:pPr lvl="1">
              <a:spcBef>
                <a:spcPts val="0"/>
              </a:spcBef>
            </a:pPr>
            <a:r>
              <a:rPr lang="en-US" sz="2000" dirty="0"/>
              <a:t>R rights of B shall be preserved as these were granted by D.</a:t>
            </a:r>
          </a:p>
          <a:p>
            <a:pPr lvl="1">
              <a:spcBef>
                <a:spcPts val="0"/>
              </a:spcBef>
            </a:pPr>
            <a:r>
              <a:rPr lang="en-US" sz="2000" dirty="0"/>
              <a:t>5</a:t>
            </a:r>
            <a:r>
              <a:rPr lang="en-US" sz="2000" baseline="30000" dirty="0"/>
              <a:t>th</a:t>
            </a:r>
            <a:r>
              <a:rPr lang="en-US" sz="2000" dirty="0"/>
              <a:t> row is modified as I right of C was through B and not via D (indirectly)</a:t>
            </a:r>
          </a:p>
          <a:p>
            <a:pPr marL="56134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408B73-CB28-8D4A-95F7-E972A39EF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290" y="987011"/>
            <a:ext cx="5068406" cy="22464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C8C33C-8D54-C14A-B731-7E3252565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290" y="4552397"/>
            <a:ext cx="5532232" cy="175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264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>
            <a:spLocks noGrp="1"/>
          </p:cNvSpPr>
          <p:nvPr>
            <p:ph type="ctrTitle"/>
          </p:nvPr>
        </p:nvSpPr>
        <p:spPr>
          <a:xfrm>
            <a:off x="1507066" y="2404534"/>
            <a:ext cx="8856133" cy="615553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pPr marL="2374463" marR="4611" indent="-2363513"/>
            <a:r>
              <a:rPr lang="en-US" sz="4000" dirty="0"/>
              <a:t>Confused Deputy Problem</a:t>
            </a:r>
            <a:endParaRPr sz="4000" b="1" i="1" spc="-5" dirty="0">
              <a:latin typeface="Calibri-BoldItalic"/>
              <a:cs typeface="Calibri-BoldItalic"/>
            </a:endParaRPr>
          </a:p>
        </p:txBody>
      </p:sp>
    </p:spTree>
    <p:extLst>
      <p:ext uri="{BB962C8B-B14F-4D97-AF65-F5344CB8AC3E}">
        <p14:creationId xmlns:p14="http://schemas.microsoft.com/office/powerpoint/2010/main" val="23524407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00C40-52A3-704A-BD7D-5A26CC9CA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Confused Deputy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0B154-43F6-834F-AE10-E793D3C94F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Fortran Compiler Installed in a directory say SYSX</a:t>
            </a:r>
          </a:p>
          <a:p>
            <a:r>
              <a:rPr lang="en-US" sz="2800" dirty="0"/>
              <a:t>Writes billing to a file called SYSX/BILL</a:t>
            </a:r>
          </a:p>
          <a:p>
            <a:r>
              <a:rPr lang="en-US" sz="2800" dirty="0"/>
              <a:t>Writes statistics to a file called SYSX/STATS</a:t>
            </a:r>
          </a:p>
          <a:p>
            <a:r>
              <a:rPr lang="en-US" sz="2800" dirty="0"/>
              <a:t>SYSX directory is privileged (only the compiler can write into it because it had a LISENCE file)</a:t>
            </a:r>
          </a:p>
          <a:p>
            <a:r>
              <a:rPr lang="en-US" sz="2800" dirty="0"/>
              <a:t>Usage of the Fortran compiler will look like this:</a:t>
            </a:r>
          </a:p>
          <a:p>
            <a:r>
              <a:rPr lang="en-US" sz="2800" dirty="0"/>
              <a:t>SYSX/FORT &lt;input file&gt; &lt;</a:t>
            </a:r>
            <a:r>
              <a:rPr lang="en-US" sz="2800" dirty="0" err="1"/>
              <a:t>output_file</a:t>
            </a:r>
            <a:r>
              <a:rPr lang="en-US" sz="2800" dirty="0"/>
              <a:t>&gt;</a:t>
            </a:r>
          </a:p>
          <a:p>
            <a:r>
              <a:rPr lang="en-US" sz="2800" dirty="0"/>
              <a:t>What happens when user issues a command</a:t>
            </a:r>
          </a:p>
          <a:p>
            <a:pPr lvl="1"/>
            <a:r>
              <a:rPr lang="en-US" sz="2000" dirty="0"/>
              <a:t>SYSX/FORT &lt;input file&gt; SYSX/BILL</a:t>
            </a:r>
          </a:p>
          <a:p>
            <a:pPr lvl="1"/>
            <a:r>
              <a:rPr lang="en-US" sz="2000" dirty="0"/>
              <a:t>SYSX/BILL is overwritten (why?)</a:t>
            </a:r>
          </a:p>
        </p:txBody>
      </p:sp>
    </p:spTree>
    <p:extLst>
      <p:ext uri="{BB962C8B-B14F-4D97-AF65-F5344CB8AC3E}">
        <p14:creationId xmlns:p14="http://schemas.microsoft.com/office/powerpoint/2010/main" val="29109600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00C40-52A3-704A-BD7D-5A26CC9CA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Confused Deputy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0B154-43F6-834F-AE10-E793D3C94F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400"/>
              </a:spcBef>
            </a:pPr>
            <a:r>
              <a:rPr lang="en-US" sz="2600" dirty="0"/>
              <a:t>Compiler is deputy and serving two masters</a:t>
            </a:r>
          </a:p>
          <a:p>
            <a:pPr lvl="1">
              <a:spcBef>
                <a:spcPts val="400"/>
              </a:spcBef>
            </a:pPr>
            <a:r>
              <a:rPr lang="en-US" sz="2000" dirty="0"/>
              <a:t>Invoker yields his authority to the compiler when he says "RUN SYSX/ FORT". </a:t>
            </a:r>
          </a:p>
          <a:p>
            <a:pPr lvl="1">
              <a:spcBef>
                <a:spcPts val="400"/>
              </a:spcBef>
            </a:pPr>
            <a:r>
              <a:rPr lang="en-US" sz="2000" dirty="0"/>
              <a:t>The</a:t>
            </a:r>
            <a:r>
              <a:rPr lang="en-US" sz="2800" dirty="0"/>
              <a:t> </a:t>
            </a:r>
            <a:r>
              <a:rPr lang="en-US" sz="2000" dirty="0"/>
              <a:t>other authority of the compiler stems from its </a:t>
            </a:r>
            <a:r>
              <a:rPr lang="en-US" sz="2000" dirty="0" err="1"/>
              <a:t>homefiles</a:t>
            </a:r>
            <a:r>
              <a:rPr lang="en-US" sz="2000" dirty="0"/>
              <a:t> license. </a:t>
            </a:r>
          </a:p>
          <a:p>
            <a:pPr>
              <a:spcBef>
                <a:spcPts val="400"/>
              </a:spcBef>
            </a:pPr>
            <a:r>
              <a:rPr lang="en-US" sz="2600" dirty="0"/>
              <a:t>Compiler carries some authority from each to perform its respective duties. Check against which authority?</a:t>
            </a:r>
          </a:p>
          <a:p>
            <a:pPr lvl="1">
              <a:spcBef>
                <a:spcPts val="400"/>
              </a:spcBef>
            </a:pPr>
            <a:r>
              <a:rPr lang="en-US" sz="2000" dirty="0"/>
              <a:t>Statistics/billing:  authority granted by its home files </a:t>
            </a:r>
          </a:p>
          <a:p>
            <a:pPr lvl="1">
              <a:spcBef>
                <a:spcPts val="400"/>
              </a:spcBef>
            </a:pPr>
            <a:r>
              <a:rPr lang="en-US" sz="2000" dirty="0"/>
              <a:t>Output file: authority from its invoker. </a:t>
            </a:r>
          </a:p>
          <a:p>
            <a:pPr lvl="1">
              <a:spcBef>
                <a:spcPts val="400"/>
              </a:spcBef>
            </a:pPr>
            <a:r>
              <a:rPr lang="en-US" sz="2000" dirty="0"/>
              <a:t>By naming output file as SYSX/BILL, invoker has tricked compiler in granting rights of license file to invoker. </a:t>
            </a:r>
          </a:p>
          <a:p>
            <a:pPr lvl="1">
              <a:spcBef>
                <a:spcPts val="400"/>
              </a:spcBef>
            </a:pPr>
            <a:r>
              <a:rPr lang="en-US" sz="2000" dirty="0"/>
              <a:t>Compiler?</a:t>
            </a:r>
          </a:p>
          <a:p>
            <a:pPr>
              <a:spcBef>
                <a:spcPts val="400"/>
              </a:spcBef>
            </a:pPr>
            <a:r>
              <a:rPr lang="en-US" sz="2600" dirty="0"/>
              <a:t>Should the compiler check and prevent access to director/output file</a:t>
            </a:r>
          </a:p>
          <a:p>
            <a:pPr lvl="1">
              <a:spcBef>
                <a:spcPts val="400"/>
              </a:spcBef>
            </a:pPr>
            <a:r>
              <a:rPr lang="en-US" sz="2000" dirty="0"/>
              <a:t>name SYSX was not invented at the time of writing the code</a:t>
            </a:r>
            <a:endParaRPr lang="en-US" sz="2800" dirty="0"/>
          </a:p>
          <a:p>
            <a:pPr lvl="1">
              <a:spcBef>
                <a:spcPts val="400"/>
              </a:spcBef>
            </a:pPr>
            <a:r>
              <a:rPr lang="en-US" sz="2000" dirty="0"/>
              <a:t>Many sensitive files could be in use. Generic solution?</a:t>
            </a:r>
          </a:p>
        </p:txBody>
      </p:sp>
    </p:spTree>
    <p:extLst>
      <p:ext uri="{BB962C8B-B14F-4D97-AF65-F5344CB8AC3E}">
        <p14:creationId xmlns:p14="http://schemas.microsoft.com/office/powerpoint/2010/main" val="24711118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00C40-52A3-704A-BD7D-5A26CC9CA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Confused Deputy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0B154-43F6-834F-AE10-E793D3C94F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One possible solution : Switching hats</a:t>
            </a:r>
          </a:p>
          <a:p>
            <a:r>
              <a:rPr lang="en-US" sz="2800" dirty="0"/>
              <a:t>The compiler wears two hats</a:t>
            </a:r>
          </a:p>
          <a:p>
            <a:pPr lvl="1"/>
            <a:r>
              <a:rPr lang="en-US" sz="2000" dirty="0"/>
              <a:t>One hat when sensitive information like the file BILL was written </a:t>
            </a:r>
          </a:p>
          <a:p>
            <a:pPr lvl="1"/>
            <a:r>
              <a:rPr lang="en-US" sz="2000" dirty="0"/>
              <a:t>Other hat based on user’s privileges to write user file</a:t>
            </a:r>
          </a:p>
          <a:p>
            <a:r>
              <a:rPr lang="en-US" sz="2800" dirty="0"/>
              <a:t>How to generalize this </a:t>
            </a:r>
            <a:r>
              <a:rPr lang="en-US" sz="2800" dirty="0" err="1"/>
              <a:t>ina</a:t>
            </a:r>
            <a:r>
              <a:rPr lang="en-US" sz="2800" dirty="0"/>
              <a:t> large complex program,?</a:t>
            </a:r>
          </a:p>
          <a:p>
            <a:r>
              <a:rPr lang="en-US" sz="2800" dirty="0"/>
              <a:t>A program may require multiple hats</a:t>
            </a:r>
          </a:p>
          <a:p>
            <a:r>
              <a:rPr lang="en-US" sz="2800" dirty="0"/>
              <a:t>ACL not suited for mitigating confused deputy.</a:t>
            </a:r>
          </a:p>
        </p:txBody>
      </p:sp>
    </p:spTree>
    <p:extLst>
      <p:ext uri="{BB962C8B-B14F-4D97-AF65-F5344CB8AC3E}">
        <p14:creationId xmlns:p14="http://schemas.microsoft.com/office/powerpoint/2010/main" val="36398028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00C40-52A3-704A-BD7D-5A26CC9CA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Confused Deputy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0B154-43F6-834F-AE10-E793D3C94F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One possible solution : Switching hats</a:t>
            </a:r>
          </a:p>
          <a:p>
            <a:r>
              <a:rPr lang="en-US" sz="2800" dirty="0"/>
              <a:t>The compiler wears two hats</a:t>
            </a:r>
          </a:p>
          <a:p>
            <a:pPr lvl="1"/>
            <a:r>
              <a:rPr lang="en-US" sz="2000" dirty="0"/>
              <a:t>One hat when sensitive information like the file BILL was written </a:t>
            </a:r>
          </a:p>
          <a:p>
            <a:pPr lvl="1"/>
            <a:r>
              <a:rPr lang="en-US" sz="2000" dirty="0"/>
              <a:t>Other hat based on user’s privileges to write user file</a:t>
            </a:r>
          </a:p>
          <a:p>
            <a:r>
              <a:rPr lang="en-US" sz="2800" dirty="0"/>
              <a:t>How to generalize this </a:t>
            </a:r>
            <a:r>
              <a:rPr lang="en-US" sz="2800" dirty="0" err="1"/>
              <a:t>ina</a:t>
            </a:r>
            <a:r>
              <a:rPr lang="en-US" sz="2800" dirty="0"/>
              <a:t> large complex program,?</a:t>
            </a:r>
          </a:p>
          <a:p>
            <a:r>
              <a:rPr lang="en-US" sz="2800" dirty="0"/>
              <a:t>A program may require </a:t>
            </a:r>
            <a:r>
              <a:rPr lang="en-US" sz="2800"/>
              <a:t>multiple hats</a:t>
            </a:r>
          </a:p>
          <a:p>
            <a:r>
              <a:rPr lang="en-US" sz="2800"/>
              <a:t>ACL </a:t>
            </a:r>
            <a:r>
              <a:rPr lang="en-US" sz="2800" dirty="0"/>
              <a:t>not suited for mitigating confused deputy.</a:t>
            </a:r>
          </a:p>
        </p:txBody>
      </p:sp>
    </p:spTree>
    <p:extLst>
      <p:ext uri="{BB962C8B-B14F-4D97-AF65-F5344CB8AC3E}">
        <p14:creationId xmlns:p14="http://schemas.microsoft.com/office/powerpoint/2010/main" val="20209015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00C40-52A3-704A-BD7D-5A26CC9CA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Confused Deputy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0B154-43F6-834F-AE10-E793D3C94F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computer program that is fooled into misusing authority leading to a privilege escalation</a:t>
            </a:r>
          </a:p>
          <a:p>
            <a:r>
              <a:rPr lang="en-US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710362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1A14F-2532-C946-9C3F-3A6FC0BAB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Hardening Passwords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E5C8F-60D9-4E40-8FC8-A41E505D57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Enforcing hard passwords</a:t>
            </a:r>
          </a:p>
          <a:p>
            <a:pPr lvl="1"/>
            <a:r>
              <a:rPr lang="en-US" sz="2000" dirty="0"/>
              <a:t>Long passwords</a:t>
            </a:r>
          </a:p>
          <a:p>
            <a:pPr lvl="1"/>
            <a:r>
              <a:rPr lang="en-US" sz="2000" dirty="0"/>
              <a:t>Password should contain a minimum number of special characters, numerals etc.</a:t>
            </a:r>
          </a:p>
          <a:p>
            <a:pPr lvl="1"/>
            <a:r>
              <a:rPr lang="en-US" sz="2000" dirty="0"/>
              <a:t>Change of passwords at specific intervals</a:t>
            </a:r>
          </a:p>
          <a:p>
            <a:r>
              <a:rPr lang="en-US" sz="2800" dirty="0"/>
              <a:t>Using salts</a:t>
            </a:r>
          </a:p>
          <a:p>
            <a:pPr lvl="1"/>
            <a:r>
              <a:rPr lang="en-US" sz="2000" dirty="0"/>
              <a:t>Salts are pseudorandom sequence of bits, generated by OS</a:t>
            </a:r>
          </a:p>
          <a:p>
            <a:pPr lvl="1"/>
            <a:r>
              <a:rPr lang="en-US" sz="2000" dirty="0"/>
              <a:t>Added to password before computing and storing hash</a:t>
            </a:r>
          </a:p>
          <a:p>
            <a:pPr lvl="1"/>
            <a:r>
              <a:rPr lang="en-US" sz="2000" dirty="0"/>
              <a:t>Ensures that stored hash is different for two users who happen to use same password</a:t>
            </a:r>
          </a:p>
          <a:p>
            <a:pPr lvl="1"/>
            <a:r>
              <a:rPr lang="en-US" sz="2000" dirty="0"/>
              <a:t>User can use same password on different systems</a:t>
            </a:r>
          </a:p>
          <a:p>
            <a:pPr lvl="1"/>
            <a:r>
              <a:rPr lang="en-US" sz="2000" dirty="0"/>
              <a:t>Increases complexity of attacks</a:t>
            </a:r>
          </a:p>
          <a:p>
            <a:pPr marL="561340" lvl="1" indent="0">
              <a:buNone/>
            </a:pPr>
            <a:endParaRPr lang="en-US" dirty="0"/>
          </a:p>
          <a:p>
            <a:pPr marL="56134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7225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EE0FA-AF44-FD46-A0B7-7D9A92185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Capabilites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CD71F-E746-6E4B-B6CC-38DFC2312B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Compiler is an online and paid (pay per use) service</a:t>
            </a:r>
          </a:p>
          <a:p>
            <a:r>
              <a:rPr lang="en-IN" dirty="0"/>
              <a:t>If User supplies SYS/BILL as output file, ACL based system allows system to open file on user’s request.</a:t>
            </a:r>
          </a:p>
          <a:p>
            <a:r>
              <a:rPr lang="en-IN" dirty="0"/>
              <a:t>Capability based system shall check user’s rights for SYS/BILL and shall not allow this operation.</a:t>
            </a:r>
          </a:p>
          <a:p>
            <a:endParaRPr lang="en-IN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226FE6C-538B-FE44-B3DC-88F169DE4CA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8178" y="4019454"/>
          <a:ext cx="8128000" cy="1483360"/>
        </p:xfrm>
        <a:graphic>
          <a:graphicData uri="http://schemas.openxmlformats.org/drawingml/2006/table">
            <a:tbl>
              <a:tblPr firstRow="1" bandRow="1">
                <a:tableStyleId>{C3D347B6-4846-4441-97E2-77F66C07FF02}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24477082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54257811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642796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8092950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375919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Compiler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Input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SYS/BILL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661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Invoke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R, 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R, 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142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Compiler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438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Service Provider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159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19548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8F6D1-82B4-C749-A8FC-BC75C32EA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C0FBAD-E4BF-C44A-9EF1-D047C2FFBF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CSRF (Cross Site Request Forgery)</a:t>
            </a:r>
          </a:p>
          <a:p>
            <a:pPr lvl="1"/>
            <a:r>
              <a:rPr lang="en-US" sz="2000" dirty="0"/>
              <a:t>Consider two websites </a:t>
            </a:r>
            <a:r>
              <a:rPr lang="en-US" sz="2000" dirty="0" err="1"/>
              <a:t>normal.com</a:t>
            </a:r>
            <a:r>
              <a:rPr lang="en-US" sz="2000" dirty="0"/>
              <a:t> and </a:t>
            </a:r>
            <a:r>
              <a:rPr lang="en-US" sz="2000" dirty="0" err="1"/>
              <a:t>malicious.com</a:t>
            </a:r>
            <a:endParaRPr lang="en-US" sz="2000" dirty="0"/>
          </a:p>
          <a:p>
            <a:pPr lvl="1"/>
            <a:r>
              <a:rPr lang="en-US" sz="2000" dirty="0"/>
              <a:t>User is logged into </a:t>
            </a:r>
            <a:r>
              <a:rPr lang="en-US" sz="2000" dirty="0" err="1"/>
              <a:t>normal.com</a:t>
            </a:r>
            <a:r>
              <a:rPr lang="en-US" sz="2000" dirty="0"/>
              <a:t> and session is maintained by cookies stored on his machine. is logged in and his session is being maintained by cookies. </a:t>
            </a:r>
          </a:p>
          <a:p>
            <a:pPr lvl="1"/>
            <a:r>
              <a:rPr lang="en-US" sz="2000" dirty="0"/>
              <a:t>The attacker has placed HTML code (a request to </a:t>
            </a:r>
            <a:r>
              <a:rPr lang="en-US" sz="2000" dirty="0" err="1"/>
              <a:t>normal.com</a:t>
            </a:r>
            <a:r>
              <a:rPr lang="en-US" sz="2000" dirty="0"/>
              <a:t> for some activity) on </a:t>
            </a:r>
            <a:r>
              <a:rPr lang="en-US" sz="2000" dirty="0" err="1"/>
              <a:t>malicious.com</a:t>
            </a:r>
            <a:endParaRPr lang="en-US" sz="2000" dirty="0"/>
          </a:p>
          <a:p>
            <a:pPr lvl="1"/>
            <a:r>
              <a:rPr lang="en-US" sz="2000" dirty="0"/>
              <a:t> User is somehow lured to </a:t>
            </a:r>
            <a:r>
              <a:rPr lang="en-US" sz="2000" dirty="0" err="1"/>
              <a:t>malicious.com</a:t>
            </a:r>
            <a:r>
              <a:rPr lang="en-US" sz="2000" dirty="0"/>
              <a:t> and click a button that invokes request to </a:t>
            </a:r>
            <a:r>
              <a:rPr lang="en-US" sz="2000" dirty="0" err="1"/>
              <a:t>normal.com</a:t>
            </a:r>
            <a:r>
              <a:rPr lang="en-US" sz="2000" dirty="0"/>
              <a:t> with user’s credential stored as cookie..</a:t>
            </a:r>
          </a:p>
          <a:p>
            <a:pPr lvl="1"/>
            <a:r>
              <a:rPr lang="en-US" sz="2000" dirty="0"/>
              <a:t>No authorization check at </a:t>
            </a:r>
            <a:r>
              <a:rPr lang="en-US" sz="2000" dirty="0" err="1"/>
              <a:t>normal.com</a:t>
            </a:r>
            <a:r>
              <a:rPr lang="en-US" sz="2000" dirty="0"/>
              <a:t>.</a:t>
            </a:r>
          </a:p>
          <a:p>
            <a:r>
              <a:rPr lang="en-US" sz="2800" dirty="0">
                <a:solidFill>
                  <a:srgbClr val="FF0000"/>
                </a:solidFill>
              </a:rPr>
              <a:t>CSS</a:t>
            </a:r>
            <a:r>
              <a:rPr lang="en-US" sz="2800" dirty="0">
                <a:solidFill>
                  <a:srgbClr val="FF0000"/>
                </a:solidFill>
                <a:sym typeface="Wingdings" pitchFamily="2" charset="2"/>
              </a:rPr>
              <a:t> (Cross Site Scripting)</a:t>
            </a:r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Click-jacking</a:t>
            </a:r>
          </a:p>
          <a:p>
            <a:r>
              <a:rPr lang="en-US" sz="2800" dirty="0">
                <a:solidFill>
                  <a:srgbClr val="FF0000"/>
                </a:solidFill>
              </a:rPr>
              <a:t>FTP Bounce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1314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>
            <a:spLocks noGrp="1"/>
          </p:cNvSpPr>
          <p:nvPr>
            <p:ph type="ctrTitle"/>
          </p:nvPr>
        </p:nvSpPr>
        <p:spPr>
          <a:xfrm>
            <a:off x="1507066" y="2404534"/>
            <a:ext cx="8856133" cy="615553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pPr marL="2374463" marR="4611" indent="-2363513"/>
            <a:r>
              <a:rPr lang="en-US" sz="4000" dirty="0"/>
              <a:t>Information Flow Control</a:t>
            </a:r>
            <a:endParaRPr sz="4000" b="1" i="1" spc="-5" dirty="0">
              <a:latin typeface="Calibri-BoldItalic"/>
              <a:cs typeface="Calibri-BoldItalic"/>
            </a:endParaRPr>
          </a:p>
        </p:txBody>
      </p:sp>
    </p:spTree>
    <p:extLst>
      <p:ext uri="{BB962C8B-B14F-4D97-AF65-F5344CB8AC3E}">
        <p14:creationId xmlns:p14="http://schemas.microsoft.com/office/powerpoint/2010/main" val="41986709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ECAB36-FD19-3743-B87D-290584A0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Flow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F70CF9-E08F-8549-8E6E-9D8CFE3F4C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Access control mechanisms </a:t>
            </a:r>
          </a:p>
          <a:p>
            <a:pPr lvl="1"/>
            <a:r>
              <a:rPr lang="en-US" dirty="0"/>
              <a:t>Check and regulate access of objects, </a:t>
            </a:r>
          </a:p>
          <a:p>
            <a:pPr lvl="1"/>
            <a:r>
              <a:rPr lang="en-US" dirty="0"/>
              <a:t>No control on what subjects might do with the information contained in the objects.</a:t>
            </a:r>
          </a:p>
          <a:p>
            <a:pPr lvl="1"/>
            <a:r>
              <a:rPr lang="en-US" dirty="0"/>
              <a:t>May lead to information "leakage"</a:t>
            </a:r>
          </a:p>
          <a:p>
            <a:r>
              <a:rPr lang="en-US" dirty="0"/>
              <a:t>Flow controls are concerned with </a:t>
            </a:r>
          </a:p>
          <a:p>
            <a:pPr lvl="1"/>
            <a:r>
              <a:rPr lang="en-US" dirty="0"/>
              <a:t>the right of dissemination of information, </a:t>
            </a:r>
          </a:p>
          <a:p>
            <a:pPr lvl="1"/>
            <a:r>
              <a:rPr lang="en-US" dirty="0"/>
              <a:t>specify valid channels along which information may flow.</a:t>
            </a:r>
          </a:p>
        </p:txBody>
      </p:sp>
    </p:spTree>
    <p:extLst>
      <p:ext uri="{BB962C8B-B14F-4D97-AF65-F5344CB8AC3E}">
        <p14:creationId xmlns:p14="http://schemas.microsoft.com/office/powerpoint/2010/main" val="27611530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ECAB36-FD19-3743-B87D-290584A0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Flow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F70CF9-E08F-8549-8E6E-9D8CFE3F4C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sz="2800" dirty="0"/>
              <a:t>Two security classes A and B</a:t>
            </a:r>
          </a:p>
          <a:p>
            <a:pPr>
              <a:spcBef>
                <a:spcPts val="600"/>
              </a:spcBef>
            </a:pPr>
            <a:r>
              <a:rPr lang="en-US" sz="2800" dirty="0"/>
              <a:t>Information is permitted to flow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within a class 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Upward (class with higher security clearance) </a:t>
            </a:r>
          </a:p>
          <a:p>
            <a:pPr>
              <a:spcBef>
                <a:spcPts val="600"/>
              </a:spcBef>
            </a:pPr>
            <a:r>
              <a:rPr lang="en-US" sz="2800" dirty="0"/>
              <a:t>Information is not allowed to flow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Downward 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or to unrelated classes</a:t>
            </a:r>
          </a:p>
          <a:p>
            <a:pPr>
              <a:spcBef>
                <a:spcPts val="600"/>
              </a:spcBef>
            </a:pPr>
            <a:r>
              <a:rPr lang="en-US" sz="2800" dirty="0"/>
              <a:t>A ≤ B, class A information is lower than or equal to class B information. </a:t>
            </a:r>
          </a:p>
          <a:p>
            <a:pPr>
              <a:spcBef>
                <a:spcPts val="600"/>
              </a:spcBef>
            </a:pPr>
            <a:r>
              <a:rPr lang="en-US" sz="2800" dirty="0"/>
              <a:t>Class A information is permitted to flow into class B but not vice versa.</a:t>
            </a:r>
          </a:p>
        </p:txBody>
      </p:sp>
    </p:spTree>
    <p:extLst>
      <p:ext uri="{BB962C8B-B14F-4D97-AF65-F5344CB8AC3E}">
        <p14:creationId xmlns:p14="http://schemas.microsoft.com/office/powerpoint/2010/main" val="20298293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A9405-0FB8-704D-8F70-5681BCB5E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Information 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74B1A-52F0-394C-AD34-A5A51FE361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500"/>
              </a:spcBef>
            </a:pPr>
            <a:r>
              <a:rPr lang="en-US" dirty="0"/>
              <a:t>Copy file1 to file2: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flow of information from file1 to file2</a:t>
            </a:r>
          </a:p>
          <a:p>
            <a:pPr>
              <a:spcBef>
                <a:spcPts val="500"/>
              </a:spcBef>
            </a:pPr>
            <a:r>
              <a:rPr lang="en-US" dirty="0"/>
              <a:t>Assignment statement y=x; </a:t>
            </a:r>
          </a:p>
          <a:p>
            <a:pPr lvl="1">
              <a:spcBef>
                <a:spcPts val="500"/>
              </a:spcBef>
            </a:pPr>
            <a:r>
              <a:rPr lang="en-US" dirty="0"/>
              <a:t>information flow from x to y. No flow of value of X is known.</a:t>
            </a:r>
          </a:p>
          <a:p>
            <a:pPr>
              <a:spcBef>
                <a:spcPts val="500"/>
              </a:spcBef>
            </a:pPr>
            <a:r>
              <a:rPr lang="en-US" dirty="0"/>
              <a:t>Statement y = x/10: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some information flow from x to y</a:t>
            </a:r>
          </a:p>
          <a:p>
            <a:pPr>
              <a:spcBef>
                <a:spcPts val="500"/>
              </a:spcBef>
            </a:pPr>
            <a:r>
              <a:rPr lang="en-US" dirty="0"/>
              <a:t>Statements z = x; y = z;</a:t>
            </a:r>
          </a:p>
          <a:p>
            <a:pPr lvl="1">
              <a:spcBef>
                <a:spcPts val="500"/>
              </a:spcBef>
            </a:pPr>
            <a:r>
              <a:rPr lang="en-US" dirty="0"/>
              <a:t>Indirect flow from x to y through z; direct from from x to z</a:t>
            </a:r>
          </a:p>
          <a:p>
            <a:pPr lvl="1">
              <a:spcBef>
                <a:spcPts val="500"/>
              </a:spcBef>
            </a:pPr>
            <a:r>
              <a:rPr lang="en-US" dirty="0"/>
              <a:t>No flow from z to y,  y can’t be used to deduce initial value of z</a:t>
            </a:r>
          </a:p>
          <a:p>
            <a:pPr>
              <a:spcBef>
                <a:spcPts val="500"/>
              </a:spcBef>
            </a:pPr>
            <a:r>
              <a:rPr lang="en-US" dirty="0"/>
              <a:t>Statement z = x + y</a:t>
            </a:r>
          </a:p>
          <a:p>
            <a:pPr>
              <a:spcBef>
                <a:spcPts val="500"/>
              </a:spcBef>
            </a:pPr>
            <a:r>
              <a:rPr lang="en-US" dirty="0"/>
              <a:t>Statement z = x </a:t>
            </a:r>
            <a:r>
              <a:rPr lang="en-US" dirty="0" err="1"/>
              <a:t>xor</a:t>
            </a:r>
            <a:r>
              <a:rPr lang="en-US" dirty="0"/>
              <a:t> y</a:t>
            </a:r>
          </a:p>
        </p:txBody>
      </p:sp>
    </p:spTree>
    <p:extLst>
      <p:ext uri="{BB962C8B-B14F-4D97-AF65-F5344CB8AC3E}">
        <p14:creationId xmlns:p14="http://schemas.microsoft.com/office/powerpoint/2010/main" val="4273110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D9B9AD-385C-1A4D-9FBF-F966DEE38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and Precision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E164FB-900E-144F-8129-E285A85E2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 =  set of all possible flows in an information flow system, </a:t>
            </a:r>
          </a:p>
          <a:p>
            <a:r>
              <a:rPr lang="en-US" dirty="0"/>
              <a:t>P = set of all flows authorized by a given flow policy</a:t>
            </a:r>
          </a:p>
          <a:p>
            <a:r>
              <a:rPr lang="en-US" dirty="0"/>
              <a:t>E = set of "executable” flows as per  flow control mechanisms </a:t>
            </a:r>
          </a:p>
          <a:p>
            <a:r>
              <a:rPr lang="en-US" dirty="0"/>
              <a:t>P ⊆ F and P ⊆ F</a:t>
            </a:r>
          </a:p>
          <a:p>
            <a:r>
              <a:rPr lang="en-US" dirty="0"/>
              <a:t>System is </a:t>
            </a:r>
          </a:p>
          <a:p>
            <a:pPr lvl="1"/>
            <a:r>
              <a:rPr lang="en-US" dirty="0"/>
              <a:t>secure if E ⊂ P; all executable flows are authorized. </a:t>
            </a:r>
          </a:p>
          <a:p>
            <a:pPr lvl="1"/>
            <a:r>
              <a:rPr lang="en-US" dirty="0"/>
              <a:t>precise if E = P;  all authorized flows are executable.</a:t>
            </a:r>
          </a:p>
        </p:txBody>
      </p:sp>
    </p:spTree>
    <p:extLst>
      <p:ext uri="{BB962C8B-B14F-4D97-AF65-F5344CB8AC3E}">
        <p14:creationId xmlns:p14="http://schemas.microsoft.com/office/powerpoint/2010/main" val="34489702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9E3570-0CAA-6544-86AE-07FDC20F2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Flow Channels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451055-FF6E-3E4A-A11F-7963C14B59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500"/>
              </a:spcBef>
            </a:pPr>
            <a:r>
              <a:rPr lang="en-US" sz="2800" dirty="0"/>
              <a:t>Legitimate Channels</a:t>
            </a:r>
          </a:p>
          <a:p>
            <a:pPr lvl="1">
              <a:spcBef>
                <a:spcPts val="500"/>
              </a:spcBef>
            </a:pPr>
            <a:r>
              <a:rPr lang="en-US" sz="2000" dirty="0"/>
              <a:t>intended for information transfer between processes e.g., the parameters of a procedure.</a:t>
            </a:r>
          </a:p>
          <a:p>
            <a:pPr>
              <a:spcBef>
                <a:spcPts val="500"/>
              </a:spcBef>
            </a:pPr>
            <a:r>
              <a:rPr lang="en-US" sz="2800" dirty="0"/>
              <a:t>Storage Channels</a:t>
            </a:r>
          </a:p>
          <a:p>
            <a:pPr lvl="1">
              <a:spcBef>
                <a:spcPts val="500"/>
              </a:spcBef>
            </a:pPr>
            <a:r>
              <a:rPr lang="en-US" sz="2000" dirty="0"/>
              <a:t>objects shared by more than one process or</a:t>
            </a:r>
          </a:p>
          <a:p>
            <a:pPr>
              <a:spcBef>
                <a:spcPts val="500"/>
              </a:spcBef>
            </a:pPr>
            <a:r>
              <a:rPr lang="en-US" sz="2800" dirty="0"/>
              <a:t>Covert Channels</a:t>
            </a:r>
          </a:p>
          <a:p>
            <a:pPr lvl="1">
              <a:spcBef>
                <a:spcPts val="500"/>
              </a:spcBef>
            </a:pPr>
            <a:r>
              <a:rPr lang="en-US" sz="2000" dirty="0"/>
              <a:t>which are not intended for information transfer at all example power consumption, memory access patterns, timing channel (program run time proportion to some secret)</a:t>
            </a:r>
          </a:p>
          <a:p>
            <a:pPr>
              <a:spcBef>
                <a:spcPts val="500"/>
              </a:spcBef>
            </a:pPr>
            <a:r>
              <a:rPr lang="en-US" sz="2800" dirty="0"/>
              <a:t>Legitimate channels are the simplest to secure. </a:t>
            </a:r>
          </a:p>
          <a:p>
            <a:pPr>
              <a:spcBef>
                <a:spcPts val="500"/>
              </a:spcBef>
            </a:pPr>
            <a:r>
              <a:rPr lang="en-US" sz="2800" dirty="0"/>
              <a:t>Securing storage channels - file, variable, and status bit etc. must be protected.</a:t>
            </a:r>
          </a:p>
        </p:txBody>
      </p:sp>
    </p:spTree>
    <p:extLst>
      <p:ext uri="{BB962C8B-B14F-4D97-AF65-F5344CB8AC3E}">
        <p14:creationId xmlns:p14="http://schemas.microsoft.com/office/powerpoint/2010/main" val="18464946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>
            <a:spLocks noGrp="1"/>
          </p:cNvSpPr>
          <p:nvPr>
            <p:ph type="ctrTitle"/>
          </p:nvPr>
        </p:nvSpPr>
        <p:spPr>
          <a:xfrm>
            <a:off x="1507066" y="2404534"/>
            <a:ext cx="8856133" cy="615553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pPr marL="2374463" marR="4611" indent="-2363513"/>
            <a:r>
              <a:rPr lang="en-US" sz="4000" dirty="0"/>
              <a:t>Information Flow Models</a:t>
            </a:r>
            <a:endParaRPr sz="4000" b="1" i="1" spc="-5" dirty="0">
              <a:latin typeface="Calibri-BoldItalic"/>
              <a:cs typeface="Calibri-BoldItalic"/>
            </a:endParaRPr>
          </a:p>
        </p:txBody>
      </p:sp>
    </p:spTree>
    <p:extLst>
      <p:ext uri="{BB962C8B-B14F-4D97-AF65-F5344CB8AC3E}">
        <p14:creationId xmlns:p14="http://schemas.microsoft.com/office/powerpoint/2010/main" val="30769376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8931F-0662-A14A-8365-F2F7BFB2D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 </a:t>
            </a:r>
            <a:r>
              <a:rPr lang="en-US" dirty="0" err="1"/>
              <a:t>LaPadula</a:t>
            </a:r>
            <a:r>
              <a:rPr lang="en-US" dirty="0"/>
              <a:t> Model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7032A-B64C-6043-8E61-0CE3B9A9B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400"/>
              </a:spcBef>
            </a:pPr>
            <a:r>
              <a:rPr lang="en-US" sz="2400" dirty="0"/>
              <a:t>Focus: data confidentiality, controlled access to information</a:t>
            </a:r>
          </a:p>
          <a:p>
            <a:pPr>
              <a:spcBef>
                <a:spcPts val="400"/>
              </a:spcBef>
            </a:pPr>
            <a:r>
              <a:rPr lang="en-US" sz="2400" dirty="0"/>
              <a:t>To allow a specific access, the clearance of a subject is compared to the classification of the object</a:t>
            </a:r>
          </a:p>
          <a:p>
            <a:pPr>
              <a:spcBef>
                <a:spcPts val="400"/>
              </a:spcBef>
            </a:pPr>
            <a:r>
              <a:rPr lang="en-US" sz="2400" dirty="0"/>
              <a:t>Security rules : Two  MAC and one DAC</a:t>
            </a:r>
          </a:p>
          <a:p>
            <a:pPr lvl="1">
              <a:spcBef>
                <a:spcPts val="400"/>
              </a:spcBef>
            </a:pPr>
            <a:r>
              <a:rPr lang="en-US" sz="2000" dirty="0"/>
              <a:t>Simple Security Property: a subject at a given security level may not read an object at a higher security level. (no read up)</a:t>
            </a:r>
          </a:p>
          <a:p>
            <a:pPr lvl="1">
              <a:spcBef>
                <a:spcPts val="400"/>
              </a:spcBef>
            </a:pPr>
            <a:r>
              <a:rPr lang="en-US" sz="2000" dirty="0"/>
              <a:t>Star (*) Property: a subject at a given security level may not write to any object at a lower security level. (no write down)</a:t>
            </a:r>
          </a:p>
          <a:p>
            <a:pPr lvl="1">
              <a:spcBef>
                <a:spcPts val="400"/>
              </a:spcBef>
            </a:pPr>
            <a:r>
              <a:rPr lang="en-US" sz="2000" dirty="0"/>
              <a:t>Discretionary Security Property uses an access matrix. Allows transfer of sensitive information to trusted subjects.</a:t>
            </a:r>
          </a:p>
          <a:p>
            <a:pPr>
              <a:spcBef>
                <a:spcPts val="400"/>
              </a:spcBef>
            </a:pPr>
            <a:r>
              <a:rPr lang="en-US" sz="2400" dirty="0"/>
              <a:t>Read Down, Write Up</a:t>
            </a:r>
          </a:p>
          <a:p>
            <a:pPr>
              <a:spcBef>
                <a:spcPts val="400"/>
              </a:spcBef>
            </a:pPr>
            <a:r>
              <a:rPr lang="en-US" sz="2400" dirty="0"/>
              <a:t>Limitations:</a:t>
            </a:r>
          </a:p>
          <a:p>
            <a:pPr lvl="1">
              <a:spcBef>
                <a:spcPts val="400"/>
              </a:spcBef>
            </a:pPr>
            <a:r>
              <a:rPr lang="en-US" sz="2000" dirty="0"/>
              <a:t>Data integrity; Covert channels; Network of systems</a:t>
            </a:r>
          </a:p>
          <a:p>
            <a:pPr lvl="1">
              <a:spcBef>
                <a:spcPts val="400"/>
              </a:spcBef>
            </a:pPr>
            <a:r>
              <a:rPr lang="en-US" sz="2000" dirty="0"/>
              <a:t>Suited only where security levels do not change dynamically</a:t>
            </a:r>
          </a:p>
          <a:p>
            <a:pPr lvl="1">
              <a:spcBef>
                <a:spcPts val="600"/>
              </a:spcBef>
            </a:pPr>
            <a:endParaRPr lang="en-US" sz="20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439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23E3D-5D83-7843-85DD-F7D043EF3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Password with Salt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670CD5-1C05-F04E-B5D8-1E07E854AA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518187"/>
              </p:ext>
            </p:extLst>
          </p:nvPr>
        </p:nvGraphicFramePr>
        <p:xfrm>
          <a:off x="727456" y="1085426"/>
          <a:ext cx="9759569" cy="4280630"/>
        </p:xfrm>
        <a:graphic>
          <a:graphicData uri="http://schemas.openxmlformats.org/drawingml/2006/table">
            <a:tbl>
              <a:tblPr firstRow="1" bandRow="1">
                <a:tableStyleId>{C3D347B6-4846-4441-97E2-77F66C07FF02}</a:tableStyleId>
              </a:tblPr>
              <a:tblGrid>
                <a:gridCol w="975957">
                  <a:extLst>
                    <a:ext uri="{9D8B030D-6E8A-4147-A177-3AD203B41FA5}">
                      <a16:colId xmlns:a16="http://schemas.microsoft.com/office/drawing/2014/main" val="1722170744"/>
                    </a:ext>
                  </a:extLst>
                </a:gridCol>
                <a:gridCol w="785645">
                  <a:extLst>
                    <a:ext uri="{9D8B030D-6E8A-4147-A177-3AD203B41FA5}">
                      <a16:colId xmlns:a16="http://schemas.microsoft.com/office/drawing/2014/main" val="1820018185"/>
                    </a:ext>
                  </a:extLst>
                </a:gridCol>
                <a:gridCol w="863742">
                  <a:extLst>
                    <a:ext uri="{9D8B030D-6E8A-4147-A177-3AD203B41FA5}">
                      <a16:colId xmlns:a16="http://schemas.microsoft.com/office/drawing/2014/main" val="3694311004"/>
                    </a:ext>
                  </a:extLst>
                </a:gridCol>
                <a:gridCol w="658368">
                  <a:extLst>
                    <a:ext uri="{9D8B030D-6E8A-4147-A177-3AD203B41FA5}">
                      <a16:colId xmlns:a16="http://schemas.microsoft.com/office/drawing/2014/main" val="2663018246"/>
                    </a:ext>
                  </a:extLst>
                </a:gridCol>
                <a:gridCol w="1072896">
                  <a:extLst>
                    <a:ext uri="{9D8B030D-6E8A-4147-A177-3AD203B41FA5}">
                      <a16:colId xmlns:a16="http://schemas.microsoft.com/office/drawing/2014/main" val="2002961778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3554344835"/>
                    </a:ext>
                  </a:extLst>
                </a:gridCol>
                <a:gridCol w="1682610">
                  <a:extLst>
                    <a:ext uri="{9D8B030D-6E8A-4147-A177-3AD203B41FA5}">
                      <a16:colId xmlns:a16="http://schemas.microsoft.com/office/drawing/2014/main" val="2695117085"/>
                    </a:ext>
                  </a:extLst>
                </a:gridCol>
                <a:gridCol w="560718">
                  <a:extLst>
                    <a:ext uri="{9D8B030D-6E8A-4147-A177-3AD203B41FA5}">
                      <a16:colId xmlns:a16="http://schemas.microsoft.com/office/drawing/2014/main" val="3074396962"/>
                    </a:ext>
                  </a:extLst>
                </a:gridCol>
                <a:gridCol w="1391196">
                  <a:extLst>
                    <a:ext uri="{9D8B030D-6E8A-4147-A177-3AD203B41FA5}">
                      <a16:colId xmlns:a16="http://schemas.microsoft.com/office/drawing/2014/main" val="3359737157"/>
                    </a:ext>
                  </a:extLst>
                </a:gridCol>
                <a:gridCol w="975957">
                  <a:extLst>
                    <a:ext uri="{9D8B030D-6E8A-4147-A177-3AD203B41FA5}">
                      <a16:colId xmlns:a16="http://schemas.microsoft.com/office/drawing/2014/main" val="3462069117"/>
                    </a:ext>
                  </a:extLst>
                </a:gridCol>
              </a:tblGrid>
              <a:tr h="46476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Password File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4811666"/>
                  </a:ext>
                </a:extLst>
              </a:tr>
              <a:tr h="464765">
                <a:tc>
                  <a:txBody>
                    <a:bodyPr/>
                    <a:lstStyle/>
                    <a:p>
                      <a:r>
                        <a:rPr lang="en-US" dirty="0"/>
                        <a:t>Login ID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Login 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Salt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Hash 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601004"/>
                  </a:ext>
                </a:extLst>
              </a:tr>
              <a:tr h="33262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4928524"/>
                  </a:ext>
                </a:extLst>
              </a:tr>
              <a:tr h="33262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6373942"/>
                  </a:ext>
                </a:extLst>
              </a:tr>
              <a:tr h="33121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Salt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Password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4646904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6836696"/>
                  </a:ext>
                </a:extLst>
              </a:tr>
              <a:tr h="37795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Hash Function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812107"/>
                  </a:ext>
                </a:extLst>
              </a:tr>
              <a:tr h="33262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Hashed password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8209756"/>
                  </a:ext>
                </a:extLst>
              </a:tr>
              <a:tr h="17678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253782"/>
                  </a:ext>
                </a:extLst>
              </a:tr>
              <a:tr h="33262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Compare</a:t>
                      </a:r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156263"/>
                  </a:ext>
                </a:extLst>
              </a:tr>
              <a:tr h="33262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594888"/>
                  </a:ext>
                </a:extLst>
              </a:tr>
              <a:tr h="33262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692160"/>
                  </a:ext>
                </a:extLst>
              </a:tr>
            </a:tbl>
          </a:graphicData>
        </a:graphic>
      </p:graphicFrame>
      <p:grpSp>
        <p:nvGrpSpPr>
          <p:cNvPr id="49" name="Group 48">
            <a:extLst>
              <a:ext uri="{FF2B5EF4-FFF2-40B4-BE49-F238E27FC236}">
                <a16:creationId xmlns:a16="http://schemas.microsoft.com/office/drawing/2014/main" id="{BAF818A5-C70A-DF49-BF3E-659357A33004}"/>
              </a:ext>
            </a:extLst>
          </p:cNvPr>
          <p:cNvGrpSpPr/>
          <p:nvPr/>
        </p:nvGrpSpPr>
        <p:grpSpPr>
          <a:xfrm>
            <a:off x="1172528" y="1853184"/>
            <a:ext cx="8312740" cy="2625975"/>
            <a:chOff x="1172528" y="1853184"/>
            <a:chExt cx="8312740" cy="262597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F4233E4-45ED-D54E-9A92-29A4AF0B6ACF}"/>
                </a:ext>
              </a:extLst>
            </p:cNvPr>
            <p:cNvCxnSpPr/>
            <p:nvPr/>
          </p:nvCxnSpPr>
          <p:spPr>
            <a:xfrm>
              <a:off x="1172528" y="1853184"/>
              <a:ext cx="0" cy="1292352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FA2E232-3E7B-1F44-B91E-D2947D10904E}"/>
                </a:ext>
              </a:extLst>
            </p:cNvPr>
            <p:cNvCxnSpPr>
              <a:cxnSpLocks/>
            </p:cNvCxnSpPr>
            <p:nvPr/>
          </p:nvCxnSpPr>
          <p:spPr>
            <a:xfrm>
              <a:off x="1182624" y="3145536"/>
              <a:ext cx="1511808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7B86A0A-2BBB-3344-B2F5-E659495DB5E6}"/>
                </a:ext>
              </a:extLst>
            </p:cNvPr>
            <p:cNvCxnSpPr>
              <a:cxnSpLocks/>
            </p:cNvCxnSpPr>
            <p:nvPr/>
          </p:nvCxnSpPr>
          <p:spPr>
            <a:xfrm>
              <a:off x="3684565" y="2847543"/>
              <a:ext cx="0" cy="449232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CC1FBB0-01A8-0A4E-8BAC-4695EFB30F3C}"/>
                </a:ext>
              </a:extLst>
            </p:cNvPr>
            <p:cNvCxnSpPr>
              <a:cxnSpLocks/>
            </p:cNvCxnSpPr>
            <p:nvPr/>
          </p:nvCxnSpPr>
          <p:spPr>
            <a:xfrm>
              <a:off x="3684565" y="2847543"/>
              <a:ext cx="2751404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FDBCE99-B1C5-B24D-85E7-E45C46678339}"/>
                </a:ext>
              </a:extLst>
            </p:cNvPr>
            <p:cNvCxnSpPr>
              <a:cxnSpLocks/>
            </p:cNvCxnSpPr>
            <p:nvPr/>
          </p:nvCxnSpPr>
          <p:spPr>
            <a:xfrm>
              <a:off x="4537048" y="3195601"/>
              <a:ext cx="0" cy="324964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395F1D3-0C88-8B4A-8E3F-9733862F6979}"/>
                </a:ext>
              </a:extLst>
            </p:cNvPr>
            <p:cNvCxnSpPr>
              <a:cxnSpLocks/>
            </p:cNvCxnSpPr>
            <p:nvPr/>
          </p:nvCxnSpPr>
          <p:spPr>
            <a:xfrm>
              <a:off x="4522760" y="3537161"/>
              <a:ext cx="3540838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2AA90D4-828F-3D42-85DB-C77E819E240E}"/>
                </a:ext>
              </a:extLst>
            </p:cNvPr>
            <p:cNvCxnSpPr>
              <a:cxnSpLocks/>
            </p:cNvCxnSpPr>
            <p:nvPr/>
          </p:nvCxnSpPr>
          <p:spPr>
            <a:xfrm>
              <a:off x="8855384" y="2847543"/>
              <a:ext cx="629884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831CE0E-D40A-1544-87A5-3FC6324B70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55384" y="2847543"/>
              <a:ext cx="1" cy="449232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7CBCE2B-05C8-804B-B6FD-4838FE8CB51C}"/>
                </a:ext>
              </a:extLst>
            </p:cNvPr>
            <p:cNvCxnSpPr>
              <a:cxnSpLocks/>
            </p:cNvCxnSpPr>
            <p:nvPr/>
          </p:nvCxnSpPr>
          <p:spPr>
            <a:xfrm>
              <a:off x="7051431" y="2847543"/>
              <a:ext cx="1258357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A2AF5E0-A746-7B49-A677-B02F20648D9B}"/>
                </a:ext>
              </a:extLst>
            </p:cNvPr>
            <p:cNvCxnSpPr>
              <a:cxnSpLocks/>
            </p:cNvCxnSpPr>
            <p:nvPr/>
          </p:nvCxnSpPr>
          <p:spPr>
            <a:xfrm>
              <a:off x="8309788" y="2847543"/>
              <a:ext cx="0" cy="449232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C6D004C-80BF-6D4D-B85C-0A76DB5508FF}"/>
                </a:ext>
              </a:extLst>
            </p:cNvPr>
            <p:cNvCxnSpPr>
              <a:cxnSpLocks/>
            </p:cNvCxnSpPr>
            <p:nvPr/>
          </p:nvCxnSpPr>
          <p:spPr>
            <a:xfrm>
              <a:off x="8634046" y="3714111"/>
              <a:ext cx="0" cy="765048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70838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8931F-0662-A14A-8365-F2F7BFB2D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 </a:t>
            </a:r>
            <a:r>
              <a:rPr lang="en-US" dirty="0" err="1"/>
              <a:t>LaPadula</a:t>
            </a:r>
            <a:r>
              <a:rPr lang="en-US" dirty="0"/>
              <a:t> Model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7032A-B64C-6043-8E61-0CE3B9A9B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400"/>
              </a:spcBef>
            </a:pPr>
            <a:r>
              <a:rPr lang="en-US" sz="2400" dirty="0"/>
              <a:t>A lieutenant can ask a private to reveal all he knows and then copy this information into a general’s file without violating security. </a:t>
            </a:r>
          </a:p>
          <a:p>
            <a:pPr>
              <a:spcBef>
                <a:spcPts val="400"/>
              </a:spcBef>
            </a:pPr>
            <a:r>
              <a:rPr lang="en-US" sz="2400" dirty="0"/>
              <a:t>Consider an IT company: clerks have security level 1, programmers have security level 3, and company CEO has security level 5. A programmer can query a clerk about the company’s future plans and overwrite the CEO’s files that contain corporate strategy. </a:t>
            </a:r>
          </a:p>
          <a:p>
            <a:pPr>
              <a:spcBef>
                <a:spcPts val="400"/>
              </a:spcBef>
            </a:pPr>
            <a:r>
              <a:rPr lang="en-US" sz="2400" dirty="0"/>
              <a:t>Problem:</a:t>
            </a:r>
          </a:p>
          <a:p>
            <a:pPr lvl="1">
              <a:spcBef>
                <a:spcPts val="400"/>
              </a:spcBef>
            </a:pPr>
            <a:r>
              <a:rPr lang="en-US" sz="2000" dirty="0"/>
              <a:t>Data integrity not considered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7344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4AF6F-DF7E-C949-B30B-3604DF0C8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BIBA (Integrity)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39F2A-D0D8-9E4A-83D5-F457F86ABE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Access control rules designed to ensure data integrity.</a:t>
            </a:r>
          </a:p>
          <a:p>
            <a:pPr>
              <a:spcBef>
                <a:spcPts val="600"/>
              </a:spcBef>
            </a:pPr>
            <a:r>
              <a:rPr lang="en-US" dirty="0"/>
              <a:t>Preservation of data integrity has three goals: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Prevent data modification by unauthorized parties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Prevent unauthorized data modification by authorized parties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Maintain internal and external consistency (i.e. data reflects the real world)</a:t>
            </a:r>
          </a:p>
          <a:p>
            <a:pPr>
              <a:spcBef>
                <a:spcPts val="600"/>
              </a:spcBef>
            </a:pPr>
            <a:r>
              <a:rPr lang="en-US" dirty="0"/>
              <a:t>Data and subjects are grouped into ordered levels of integrity. 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subjects may not corrupt data in a higher level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Data  corruption from a lower level than the subject not allowed.</a:t>
            </a:r>
          </a:p>
        </p:txBody>
      </p:sp>
    </p:spTree>
    <p:extLst>
      <p:ext uri="{BB962C8B-B14F-4D97-AF65-F5344CB8AC3E}">
        <p14:creationId xmlns:p14="http://schemas.microsoft.com/office/powerpoint/2010/main" val="6263311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6"/>
          <p:cNvSpPr txBox="1">
            <a:spLocks noGrp="1"/>
          </p:cNvSpPr>
          <p:nvPr>
            <p:ph type="title"/>
          </p:nvPr>
        </p:nvSpPr>
        <p:spPr>
          <a:xfrm>
            <a:off x="677335" y="2700867"/>
            <a:ext cx="8596800" cy="18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56E2B"/>
              </a:buClr>
              <a:buFont typeface="Calibri"/>
              <a:buNone/>
            </a:pPr>
            <a:r>
              <a:rPr lang="en-US" sz="4800" b="1" i="0" u="none" strike="noStrike" cap="none">
                <a:solidFill>
                  <a:srgbClr val="056E2B"/>
                </a:solidFill>
                <a:latin typeface="Calibri"/>
                <a:ea typeface="Calibri"/>
                <a:cs typeface="Calibri"/>
                <a:sym typeface="Calibri"/>
              </a:rPr>
              <a:t>Thank you. </a:t>
            </a:r>
            <a:endParaRPr sz="4800" b="1" i="0" u="none" strike="noStrike" cap="none">
              <a:solidFill>
                <a:srgbClr val="056E2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66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8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Noto Sans Symbols"/>
              <a:buNone/>
            </a:pPr>
            <a:endParaRPr sz="3200" b="1" i="0" u="none" strike="no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7787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122FC-72D0-DE46-A7AB-720D9EACA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B7BE61-A4D8-BD4F-B4EB-AA96CEA17B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Possession based</a:t>
            </a:r>
          </a:p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Authenticates whosoever possesses the token</a:t>
            </a:r>
          </a:p>
          <a:p>
            <a:pPr lvl="1"/>
            <a:r>
              <a:rPr lang="en-US" dirty="0"/>
              <a:t>Physical keys can be duplicated/lost/damaged</a:t>
            </a:r>
          </a:p>
          <a:p>
            <a:pPr lvl="1"/>
            <a:r>
              <a:rPr lang="en-US" dirty="0"/>
              <a:t>Memory card requires special reader and additional security control such as PIN</a:t>
            </a:r>
          </a:p>
          <a:p>
            <a:pPr lvl="1"/>
            <a:r>
              <a:rPr lang="en-US" dirty="0"/>
              <a:t>Smart chip card – cryptographic processor; difficult to duplicate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862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6793D-61A7-1447-85EC-7C03738C8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Physiological Biometrics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A7244-CC14-D94F-B312-F78B4E74F0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Biometric characteristics inherited at birth</a:t>
            </a:r>
          </a:p>
          <a:p>
            <a:r>
              <a:rPr lang="en-US" sz="2800" dirty="0"/>
              <a:t>Examples: Face, fingerprint, iris/retinal scans, hand geometry </a:t>
            </a:r>
          </a:p>
          <a:p>
            <a:r>
              <a:rPr lang="en-US" sz="2800" dirty="0"/>
              <a:t>Requires input acquisition; algorithmic computations for verification</a:t>
            </a:r>
          </a:p>
          <a:p>
            <a:r>
              <a:rPr lang="en-US" sz="2800" dirty="0"/>
              <a:t>Challenges</a:t>
            </a:r>
          </a:p>
          <a:p>
            <a:pPr lvl="1"/>
            <a:r>
              <a:rPr lang="en-US" dirty="0"/>
              <a:t>Technical deployment; Complexity</a:t>
            </a:r>
          </a:p>
          <a:p>
            <a:pPr lvl="1"/>
            <a:r>
              <a:rPr lang="en-US" dirty="0"/>
              <a:t>Access Time</a:t>
            </a:r>
          </a:p>
          <a:p>
            <a:pPr lvl="1"/>
            <a:r>
              <a:rPr lang="en-US" dirty="0"/>
              <a:t>User acceptability</a:t>
            </a:r>
          </a:p>
          <a:p>
            <a:pPr lvl="1"/>
            <a:r>
              <a:rPr lang="en-US" dirty="0"/>
              <a:t>Privacy issues</a:t>
            </a:r>
          </a:p>
          <a:p>
            <a:pPr lvl="1"/>
            <a:r>
              <a:rPr lang="en-US" dirty="0"/>
              <a:t>False positives; False negatives</a:t>
            </a:r>
          </a:p>
        </p:txBody>
      </p:sp>
    </p:spTree>
    <p:extLst>
      <p:ext uri="{BB962C8B-B14F-4D97-AF65-F5344CB8AC3E}">
        <p14:creationId xmlns:p14="http://schemas.microsoft.com/office/powerpoint/2010/main" val="162639851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5279</TotalTime>
  <Words>4718</Words>
  <Application>Microsoft Macintosh PowerPoint</Application>
  <PresentationFormat>Widescreen</PresentationFormat>
  <Paragraphs>690</Paragraphs>
  <Slides>72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0" baseType="lpstr">
      <vt:lpstr>Arial</vt:lpstr>
      <vt:lpstr>Calibri</vt:lpstr>
      <vt:lpstr>Calibri-BoldItalic</vt:lpstr>
      <vt:lpstr>Courier New</vt:lpstr>
      <vt:lpstr>Noto Sans Symbols</vt:lpstr>
      <vt:lpstr>Trebuchet MS</vt:lpstr>
      <vt:lpstr>Wingdings</vt:lpstr>
      <vt:lpstr>Facet</vt:lpstr>
      <vt:lpstr>OS Security: Access Control</vt:lpstr>
      <vt:lpstr>OS Security</vt:lpstr>
      <vt:lpstr>User Authentication</vt:lpstr>
      <vt:lpstr>Authentication Measures</vt:lpstr>
      <vt:lpstr>Passwords</vt:lpstr>
      <vt:lpstr>Hardening Passwords</vt:lpstr>
      <vt:lpstr>Password with Salt</vt:lpstr>
      <vt:lpstr>Tokens</vt:lpstr>
      <vt:lpstr>Physiological Biometrics</vt:lpstr>
      <vt:lpstr>Behavioural Biometrics</vt:lpstr>
      <vt:lpstr>Two Factor Authentication</vt:lpstr>
      <vt:lpstr>Access Control</vt:lpstr>
      <vt:lpstr>Access Control</vt:lpstr>
      <vt:lpstr>Security Policy</vt:lpstr>
      <vt:lpstr>Terminology</vt:lpstr>
      <vt:lpstr>Types</vt:lpstr>
      <vt:lpstr>Access Rights</vt:lpstr>
      <vt:lpstr>Access Control Matrix</vt:lpstr>
      <vt:lpstr>Access Control Matrix</vt:lpstr>
      <vt:lpstr>Access Control Matrix</vt:lpstr>
      <vt:lpstr>Primitive Operations</vt:lpstr>
      <vt:lpstr>Create Object (File)</vt:lpstr>
      <vt:lpstr>Confer Read Rights to Another Subject</vt:lpstr>
      <vt:lpstr>Revoke Read Rights from Another Subject</vt:lpstr>
      <vt:lpstr>Transfer Read Rights to Another Subject</vt:lpstr>
      <vt:lpstr>Transfer-only Read Rights to Another Subject</vt:lpstr>
      <vt:lpstr>Control Access Rights of Subordinate </vt:lpstr>
      <vt:lpstr>Take/Revoke Access Rights of Subordinate </vt:lpstr>
      <vt:lpstr>Revoke revised</vt:lpstr>
      <vt:lpstr>Summary</vt:lpstr>
      <vt:lpstr>Protection Mechanism</vt:lpstr>
      <vt:lpstr>Access Control Mechanism</vt:lpstr>
      <vt:lpstr>Sharing</vt:lpstr>
      <vt:lpstr>Confinement Problem</vt:lpstr>
      <vt:lpstr>Principles of Protection Mechanism</vt:lpstr>
      <vt:lpstr>Access Matrix Implementation</vt:lpstr>
      <vt:lpstr>Access Control Matrix</vt:lpstr>
      <vt:lpstr>Access Control Matrix (contd).</vt:lpstr>
      <vt:lpstr>Access Control Matrix</vt:lpstr>
      <vt:lpstr>PowerPoint Presentation</vt:lpstr>
      <vt:lpstr>Access Hierarchy</vt:lpstr>
      <vt:lpstr>Authorization List (ACL)</vt:lpstr>
      <vt:lpstr>Authorization List (ACL)</vt:lpstr>
      <vt:lpstr>ACL (contd.)</vt:lpstr>
      <vt:lpstr>Capabilities</vt:lpstr>
      <vt:lpstr>Reading Assignments</vt:lpstr>
      <vt:lpstr>OS Security</vt:lpstr>
      <vt:lpstr>ACL : Grant and Revocation</vt:lpstr>
      <vt:lpstr>Grant/Revocation of Rights</vt:lpstr>
      <vt:lpstr>Grant/Revocation of Rights</vt:lpstr>
      <vt:lpstr>Grant/Revocation of Rights</vt:lpstr>
      <vt:lpstr>Grant/Revocation of Rights</vt:lpstr>
      <vt:lpstr>Grant/Revocation of Rights</vt:lpstr>
      <vt:lpstr>Confused Deputy Problem</vt:lpstr>
      <vt:lpstr>Confused Deputy</vt:lpstr>
      <vt:lpstr>Confused Deputy</vt:lpstr>
      <vt:lpstr>Confused Deputy</vt:lpstr>
      <vt:lpstr>Confused Deputy</vt:lpstr>
      <vt:lpstr>Confused Deputy</vt:lpstr>
      <vt:lpstr>Why Capabilites?</vt:lpstr>
      <vt:lpstr>Examples</vt:lpstr>
      <vt:lpstr>Information Flow Control</vt:lpstr>
      <vt:lpstr>Information Flow</vt:lpstr>
      <vt:lpstr>Information Flow</vt:lpstr>
      <vt:lpstr>Examples: Information Flow</vt:lpstr>
      <vt:lpstr>Security and Precision</vt:lpstr>
      <vt:lpstr>Information Flow Channels</vt:lpstr>
      <vt:lpstr>Information Flow Models</vt:lpstr>
      <vt:lpstr>Bell LaPadula Model </vt:lpstr>
      <vt:lpstr>Bell LaPadula Model </vt:lpstr>
      <vt:lpstr>BIBA (Integrity) Model</vt:lpstr>
      <vt:lpstr>Thank you. 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 Structures</dc:title>
  <cp:lastModifiedBy>Manoj Gaur</cp:lastModifiedBy>
  <cp:revision>204</cp:revision>
  <dcterms:modified xsi:type="dcterms:W3CDTF">2020-07-31T05:48:01Z</dcterms:modified>
</cp:coreProperties>
</file>